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304" r:id="rId2"/>
    <p:sldId id="305" r:id="rId3"/>
    <p:sldId id="306" r:id="rId4"/>
    <p:sldId id="292" r:id="rId5"/>
    <p:sldId id="293" r:id="rId6"/>
    <p:sldId id="294" r:id="rId7"/>
    <p:sldId id="295" r:id="rId8"/>
    <p:sldId id="296" r:id="rId9"/>
    <p:sldId id="297" r:id="rId10"/>
    <p:sldId id="299" r:id="rId11"/>
    <p:sldId id="300" r:id="rId12"/>
    <p:sldId id="301" r:id="rId13"/>
    <p:sldId id="302"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4020" autoAdjust="0"/>
  </p:normalViewPr>
  <p:slideViewPr>
    <p:cSldViewPr>
      <p:cViewPr>
        <p:scale>
          <a:sx n="44" d="100"/>
          <a:sy n="44" d="100"/>
        </p:scale>
        <p:origin x="-1704" y="-72"/>
      </p:cViewPr>
      <p:guideLst>
        <p:guide orient="horz" pos="2160"/>
        <p:guide pos="2880"/>
      </p:guideLst>
    </p:cSldViewPr>
  </p:slideViewPr>
  <p:notesTextViewPr>
    <p:cViewPr>
      <p:scale>
        <a:sx n="1" d="1"/>
        <a:sy n="1" d="1"/>
      </p:scale>
      <p:origin x="0" y="0"/>
    </p:cViewPr>
  </p:notesTextViewPr>
  <p:notesViewPr>
    <p:cSldViewPr>
      <p:cViewPr varScale="1">
        <p:scale>
          <a:sx n="73" d="100"/>
          <a:sy n="73" d="100"/>
        </p:scale>
        <p:origin x="-193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57E9ABC-8B68-43A2-8B8D-C26CDF49AB2A}" type="datetimeFigureOut">
              <a:rPr lang="en-US" smtClean="0"/>
              <a:pPr/>
              <a:t>3/8/2018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9D4075E-3DB8-46BD-B536-7DB4CAF7BBE4}" type="slidenum">
              <a:rPr lang="en-US" smtClean="0"/>
              <a:pPr/>
              <a:t>‹#›</a:t>
            </a:fld>
            <a:endParaRPr lang="en-US"/>
          </a:p>
        </p:txBody>
      </p:sp>
    </p:spTree>
    <p:extLst>
      <p:ext uri="{BB962C8B-B14F-4D97-AF65-F5344CB8AC3E}">
        <p14:creationId xmlns:p14="http://schemas.microsoft.com/office/powerpoint/2010/main" val="1336797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lvl="0"/>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Welcome to this educational program, “ Problem solving in Long-Term Care: Tips for effective complaint and grievance resolution”  part of an  initiative on  Strengthening Resident and Family Councils</a:t>
            </a:r>
            <a:r>
              <a:rPr kumimoji="0" lang="en-US" sz="1400" b="0" i="0" u="none" strike="noStrike" kern="1200" cap="none" spc="0" normalizeH="0" baseline="0" noProof="0" dirty="0" smtClean="0">
                <a:ln>
                  <a:noFill/>
                </a:ln>
                <a:solidFill>
                  <a:srgbClr val="FF0000"/>
                </a:solidFill>
                <a:effectLst/>
                <a:uLnTx/>
                <a:uFillTx/>
                <a:latin typeface="+mn-lt"/>
                <a:ea typeface="+mn-ea"/>
                <a:cs typeface="+mn-cs"/>
              </a:rPr>
              <a:t> </a:t>
            </a:r>
            <a:r>
              <a:rPr kumimoji="0" lang="en-US" sz="1400" b="0" i="0" u="none" strike="noStrike" kern="1200" cap="none" spc="0" normalizeH="0" baseline="0" noProof="0" dirty="0" smtClean="0">
                <a:ln>
                  <a:noFill/>
                </a:ln>
                <a:solidFill>
                  <a:prstClr val="black"/>
                </a:solidFill>
                <a:effectLst/>
                <a:uLnTx/>
                <a:uFillTx/>
                <a:latin typeface="+mn-lt"/>
                <a:ea typeface="+mn-ea"/>
                <a:cs typeface="+mn-cs"/>
              </a:rPr>
              <a:t>and 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I’m  Paula Griswold, the Executive Director of the Massachusetts Coalition for the Prevention of Medical Errors.   </a:t>
            </a:r>
            <a:br>
              <a:rPr kumimoji="0" lang="en-US" sz="1400" b="0" i="0" u="none" strike="noStrike" kern="1200" cap="none" spc="0" normalizeH="0" baseline="0" noProof="0" dirty="0" smtClean="0">
                <a:ln>
                  <a:noFill/>
                </a:ln>
                <a:solidFill>
                  <a:prstClr val="black"/>
                </a:solidFill>
                <a:effectLst/>
                <a:uLnTx/>
                <a:uFillTx/>
                <a:latin typeface="+mn-lt"/>
                <a:ea typeface="+mn-ea"/>
                <a:cs typeface="+mn-cs"/>
              </a:rPr>
            </a:br>
            <a:endParaRPr kumimoji="0" lang="en-US" sz="14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Our Coalition was contracted by  the Massachusetts Department of Public Health, the sponsor of this initiative to increase resident and family engagement in Massachusetts nursing homes,  and improve the quality of life for residents.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The project is funded through the federal government Center for Medicare and Medicaid Services. </a:t>
            </a:r>
          </a:p>
          <a:p>
            <a:pPr lvl="0"/>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1</a:t>
            </a:fld>
            <a:endParaRPr lang="en-US">
              <a:solidFill>
                <a:prstClr val="black"/>
              </a:solidFill>
            </a:endParaRPr>
          </a:p>
        </p:txBody>
      </p:sp>
      <p:sp>
        <p:nvSpPr>
          <p:cNvPr id="5" name="Notes Placeholder 2"/>
          <p:cNvSpPr txBox="1">
            <a:spLocks/>
          </p:cNvSpPr>
          <p:nvPr/>
        </p:nvSpPr>
        <p:spPr>
          <a:xfrm>
            <a:off x="853440" y="4568191"/>
            <a:ext cx="5608320" cy="4183380"/>
          </a:xfrm>
          <a:prstGeom prst="rect">
            <a:avLst/>
          </a:prstGeom>
        </p:spPr>
        <p:txBody>
          <a:bodyPr vert="horz" lIns="93163" tIns="46582" rIns="93163" bIns="46582"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defRPr/>
            </a:pPr>
            <a:r>
              <a:rPr lang="en-US" sz="1400" dirty="0">
                <a:solidFill>
                  <a:prstClr val="black"/>
                </a:solidFill>
              </a:rPr>
              <a:t>Welcome to this educational program, “ Problem Solving in Long Term Care : Tips for effective complaint and grievance resolution”  part of an  initiative on  Strengthening Resident and Family Councils</a:t>
            </a:r>
            <a:r>
              <a:rPr lang="en-US" sz="1400" dirty="0">
                <a:solidFill>
                  <a:srgbClr val="FF0000"/>
                </a:solidFill>
              </a:rPr>
              <a:t> and Engagement.</a:t>
            </a:r>
          </a:p>
          <a:p>
            <a:pPr>
              <a:defRPr/>
            </a:pPr>
            <a:endParaRPr lang="en-US" sz="1400" dirty="0">
              <a:solidFill>
                <a:prstClr val="black"/>
              </a:solidFill>
            </a:endParaRPr>
          </a:p>
          <a:p>
            <a:pPr>
              <a:defRPr/>
            </a:pPr>
            <a:r>
              <a:rPr lang="en-US" sz="1400" dirty="0">
                <a:solidFill>
                  <a:prstClr val="black"/>
                </a:solidFill>
              </a:rPr>
              <a:t>I’m  Paula Griswold, the Executive Director of the Massachusetts Coalition for the Prevention of Medical Errors.   </a:t>
            </a:r>
            <a:br>
              <a:rPr lang="en-US" sz="1400" dirty="0">
                <a:solidFill>
                  <a:prstClr val="black"/>
                </a:solidFill>
              </a:rPr>
            </a:br>
            <a:endParaRPr lang="en-US" sz="1400" dirty="0">
              <a:solidFill>
                <a:prstClr val="black"/>
              </a:solidFill>
            </a:endParaRPr>
          </a:p>
          <a:p>
            <a:pPr>
              <a:defRPr/>
            </a:pPr>
            <a:r>
              <a:rPr lang="en-US" sz="1400" dirty="0">
                <a:solidFill>
                  <a:prstClr val="black"/>
                </a:solidFill>
              </a:rPr>
              <a:t>Our Coalition was contracted by  the Massachusetts Department of Public Health, sponsor of this  initiative to increase resident and family engagement in Massachusetts nursing homes,  and improve the quality of life for residents.   </a:t>
            </a:r>
          </a:p>
          <a:p>
            <a:endParaRPr lang="en-US" sz="1400" dirty="0">
              <a:solidFill>
                <a:prstClr val="black"/>
              </a:solidFill>
            </a:endParaRPr>
          </a:p>
          <a:p>
            <a:r>
              <a:rPr lang="en-US" sz="1400" dirty="0">
                <a:solidFill>
                  <a:prstClr val="black"/>
                </a:solidFill>
              </a:rPr>
              <a:t>The project is funded through the federal government Center for Medicare and Medicaid Services. </a:t>
            </a:r>
          </a:p>
          <a:p>
            <a:endParaRPr lang="en-US" dirty="0" smtClean="0">
              <a:solidFill>
                <a:prstClr val="black"/>
              </a:solidFill>
            </a:endParaRP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26050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400" dirty="0"/>
              <a:t>-----------------------------------------------</a:t>
            </a:r>
          </a:p>
          <a:p>
            <a:r>
              <a:rPr lang="en-US" sz="1400" dirty="0"/>
              <a:t>A main goal of this work is to increase engagement of nursing home residents and families, first, to express  your concerns and suggestions., since your perspective is crucial.</a:t>
            </a:r>
          </a:p>
          <a:p>
            <a:endParaRPr lang="en-US" sz="1400" dirty="0"/>
          </a:p>
          <a:p>
            <a:r>
              <a:rPr lang="en-US" sz="1400" dirty="0"/>
              <a:t>We are also encouraging  you  to  work together as partners with nursing home leaders and staff to make changes that improve the quality of life for </a:t>
            </a:r>
            <a:r>
              <a:rPr lang="en-US" sz="1400" dirty="0" smtClean="0"/>
              <a:t>residents.</a:t>
            </a:r>
            <a:endParaRPr lang="en-US" sz="1400" dirty="0"/>
          </a:p>
          <a:p>
            <a:endParaRPr lang="en-US" sz="1400" dirty="0"/>
          </a:p>
          <a:p>
            <a:endParaRPr lang="en-US" sz="1400" dirty="0"/>
          </a:p>
          <a:p>
            <a:r>
              <a:rPr lang="en-US" sz="1400" dirty="0"/>
              <a:t>As a resource for you as family members and residents, we are offering this  brief educational session on Problem Solving in Long Term Care.</a:t>
            </a:r>
          </a:p>
          <a:p>
            <a:endParaRPr lang="en-US" sz="1400" dirty="0"/>
          </a:p>
          <a:p>
            <a:endParaRPr lang="en-US" sz="1400"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3198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defTabSz="912886">
              <a:defRPr/>
            </a:pPr>
            <a:r>
              <a:rPr lang="en-US" dirty="0"/>
              <a:t>We are extremely fortunate to have as our presenter, </a:t>
            </a:r>
            <a:r>
              <a:rPr lang="en-US" dirty="0">
                <a:solidFill>
                  <a:prstClr val="black"/>
                </a:solidFill>
              </a:rPr>
              <a:t>Marci Cooley </a:t>
            </a:r>
            <a:r>
              <a:rPr lang="en-US" dirty="0" smtClean="0">
                <a:solidFill>
                  <a:prstClr val="black"/>
                </a:solidFill>
              </a:rPr>
              <a:t>who served</a:t>
            </a:r>
            <a:r>
              <a:rPr lang="en-US" dirty="0">
                <a:solidFill>
                  <a:prstClr val="black"/>
                </a:solidFill>
              </a:rPr>
              <a:t> as a local ombudsman program director</a:t>
            </a:r>
            <a:r>
              <a:rPr lang="en-US" dirty="0" smtClean="0">
                <a:solidFill>
                  <a:prstClr val="black"/>
                </a:solidFill>
              </a:rPr>
              <a:t> </a:t>
            </a:r>
            <a:r>
              <a:rPr lang="en-US" dirty="0">
                <a:solidFill>
                  <a:prstClr val="black"/>
                </a:solidFill>
              </a:rPr>
              <a:t>for </a:t>
            </a:r>
            <a:r>
              <a:rPr lang="en-US" dirty="0" smtClean="0">
                <a:solidFill>
                  <a:prstClr val="black"/>
                </a:solidFill>
              </a:rPr>
              <a:t>more than 7 years. </a:t>
            </a:r>
            <a:r>
              <a:rPr lang="en-US" dirty="0">
                <a:solidFill>
                  <a:prstClr val="black"/>
                </a:solidFill>
              </a:rPr>
              <a:t>She also has 18 years experience working with seniors and older adults.</a:t>
            </a:r>
          </a:p>
          <a:p>
            <a:endParaRPr lang="en-US" dirty="0">
              <a:solidFill>
                <a:prstClr val="black"/>
              </a:solidFill>
            </a:endParaRPr>
          </a:p>
          <a:p>
            <a:pPr defTabSz="912886">
              <a:defRPr/>
            </a:pPr>
            <a:endParaRPr lang="en-US" baseline="0" dirty="0" smtClean="0">
              <a:solidFill>
                <a:prstClr val="black"/>
              </a:solidFill>
            </a:endParaRPr>
          </a:p>
          <a:p>
            <a:pPr defTabSz="912886">
              <a:defRPr/>
            </a:pPr>
            <a:r>
              <a:rPr lang="en-US" dirty="0"/>
              <a:t>Now, with our thanks, I’ll turn it over to you Marci</a:t>
            </a:r>
            <a:endParaRPr lang="en-US" baseline="0" dirty="0" smtClean="0">
              <a:solidFill>
                <a:prstClr val="black"/>
              </a:solidFill>
            </a:endParaRPr>
          </a:p>
          <a:p>
            <a:pPr defTabSz="912886">
              <a:defRPr/>
            </a:pPr>
            <a:endParaRPr lang="en-US"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FD3F90C3-2CFF-4809-8D51-D9E37EEF1E9D}" type="slidenum">
              <a:rPr lang="en-US" smtClean="0"/>
              <a:pPr/>
              <a:t>3</a:t>
            </a:fld>
            <a:endParaRPr lang="en-US"/>
          </a:p>
        </p:txBody>
      </p:sp>
    </p:spTree>
    <p:extLst>
      <p:ext uri="{BB962C8B-B14F-4D97-AF65-F5344CB8AC3E}">
        <p14:creationId xmlns:p14="http://schemas.microsoft.com/office/powerpoint/2010/main" val="1856321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a:t>
            </a:r>
            <a:r>
              <a:rPr lang="en-US" baseline="0" dirty="0" smtClean="0"/>
              <a:t> you Paula. </a:t>
            </a:r>
            <a:r>
              <a:rPr lang="en-US" dirty="0" smtClean="0"/>
              <a:t>When </a:t>
            </a:r>
            <a:r>
              <a:rPr lang="en-US" dirty="0"/>
              <a:t>you or a family member move into a long-term care residence, meaning a nursing home or rest home, it can feel overwhelming. Especially, when you have a complaint or a grievance that you would like to have addressed. Where do I begin? you might be thinking.</a:t>
            </a:r>
          </a:p>
          <a:p>
            <a:endParaRPr lang="en-US" dirty="0"/>
          </a:p>
          <a:p>
            <a:r>
              <a:rPr lang="en-US" dirty="0"/>
              <a:t>This webinar is meant to help answer that question.</a:t>
            </a:r>
          </a:p>
          <a:p>
            <a:endParaRPr lang="en-US"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When living in long term care, you or your loved one are likely to have concerns that pop up from time to time, and you should not be afraid to get them addressed. It is your right to do so. Residents have many rights - For further information on your other rights as a long-term care resident please watch the companion to this webinar called: [Residents' Rights by Lori </a:t>
            </a:r>
            <a:r>
              <a:rPr lang="en-US" dirty="0" err="1"/>
              <a:t>Smetanka</a:t>
            </a:r>
            <a:r>
              <a:rPr lang="en-US" dirty="0"/>
              <a:t>].</a:t>
            </a:r>
          </a:p>
          <a:p>
            <a:endParaRPr lang="en-US"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are many ways to address a complaint in this system. How you choose to address your concern depends on the nature of it.</a:t>
            </a:r>
          </a:p>
          <a:p>
            <a:r>
              <a:rPr lang="en-US" dirty="0"/>
              <a:t>In general here is the format to follow:</a:t>
            </a:r>
          </a:p>
          <a:p>
            <a:endParaRPr lang="en-US"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latin typeface="+mn-lt"/>
                <a:ea typeface="+mn-ea"/>
                <a:cs typeface="+mn-cs"/>
              </a:rPr>
              <a:t>Ideally, speak to the staff at the facility first. This is usually the quickest way to get to a resolution. The staff work day to day with the residents and are in a position to handle a problem or complaint the fastest.</a:t>
            </a:r>
          </a:p>
          <a:p>
            <a:r>
              <a:rPr lang="en-US" sz="1200" kern="1200" dirty="0" smtClean="0">
                <a:solidFill>
                  <a:schemeClr val="tx1"/>
                </a:solidFill>
                <a:latin typeface="+mn-lt"/>
                <a:ea typeface="+mn-ea"/>
                <a:cs typeface="+mn-cs"/>
              </a:rPr>
              <a:t>When you attempt to do this keep these pointers in mind:</a:t>
            </a:r>
          </a:p>
          <a:p>
            <a:r>
              <a:rPr lang="en-US" sz="1200" kern="1200" dirty="0" smtClean="0">
                <a:solidFill>
                  <a:schemeClr val="tx1"/>
                </a:solidFill>
                <a:latin typeface="+mn-lt"/>
                <a:ea typeface="+mn-ea"/>
                <a:cs typeface="+mn-cs"/>
              </a:rPr>
              <a:t>While your issue may seem obvious to you, the staff might not know it is occurring. Bringing it up helps them to provide better care to you or your loved one.</a:t>
            </a:r>
          </a:p>
          <a:p>
            <a:r>
              <a:rPr lang="en-US" sz="1200" kern="1200" dirty="0" smtClean="0">
                <a:solidFill>
                  <a:schemeClr val="tx1"/>
                </a:solidFill>
                <a:latin typeface="+mn-lt"/>
                <a:ea typeface="+mn-ea"/>
                <a:cs typeface="+mn-cs"/>
              </a:rPr>
              <a:t>Make sure you speak to a staff member who is in a position to address your concern. This could be the unit manager, the social worker, the director of nurses, or the administrator.  While it may be tempting to tell a CNA, as they may be the staff you see the most, they often are not in a position to make changes and they may forget to pass your concern on to someone who can - not because they don't want to help  you, but because they were busy caring for you or your loved one and other residents on the unit and they might simply forget.</a:t>
            </a:r>
          </a:p>
          <a:p>
            <a:r>
              <a:rPr lang="en-US" sz="1200" i="1" kern="1200" dirty="0" smtClean="0">
                <a:solidFill>
                  <a:schemeClr val="tx1"/>
                </a:solidFill>
                <a:latin typeface="+mn-lt"/>
                <a:ea typeface="+mn-ea"/>
                <a:cs typeface="+mn-cs"/>
              </a:rPr>
              <a:t>By law the facility is required to have a grievance policy and someone on staff to handle them</a:t>
            </a:r>
            <a:r>
              <a:rPr lang="en-US" sz="1200" i="1" kern="1200" baseline="0" dirty="0" smtClean="0">
                <a:solidFill>
                  <a:schemeClr val="tx1"/>
                </a:solidFill>
                <a:latin typeface="+mn-lt"/>
                <a:ea typeface="+mn-ea"/>
                <a:cs typeface="+mn-cs"/>
              </a:rPr>
              <a:t> – this person, in the law, is identified as a grievance official </a:t>
            </a:r>
            <a:r>
              <a:rPr lang="en-US" sz="1200" i="1" kern="1200" dirty="0" smtClean="0">
                <a:solidFill>
                  <a:schemeClr val="tx1"/>
                </a:solidFill>
                <a:latin typeface="+mn-lt"/>
                <a:ea typeface="+mn-ea"/>
                <a:cs typeface="+mn-cs"/>
              </a:rPr>
              <a:t>– But you should</a:t>
            </a:r>
            <a:r>
              <a:rPr lang="en-US" sz="1200" i="1" kern="1200" baseline="0" dirty="0" smtClean="0">
                <a:solidFill>
                  <a:schemeClr val="tx1"/>
                </a:solidFill>
                <a:latin typeface="+mn-lt"/>
                <a:ea typeface="+mn-ea"/>
                <a:cs typeface="+mn-cs"/>
              </a:rPr>
              <a:t>n’t be afraid to speak with any staff member that is in a position to help you as mentioned previously. In my experience key staff is willing to hear from you and will direct you to another person if needed. </a:t>
            </a:r>
            <a:endParaRPr lang="en-US" sz="1200" i="1"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en-US" sz="1200" kern="1200" dirty="0" smtClean="0">
                <a:solidFill>
                  <a:schemeClr val="tx1"/>
                </a:solidFill>
                <a:latin typeface="+mn-lt"/>
                <a:ea typeface="+mn-ea"/>
                <a:cs typeface="+mn-cs"/>
              </a:rPr>
              <a:t>benefit to approaching the staff first is that it shows them you are invested in your or your loved one's care and you are giving them an opportunity to address your concern and hopefully come to a mutually agreeable resolution.</a:t>
            </a:r>
          </a:p>
          <a:p>
            <a:r>
              <a:rPr lang="en-US" sz="1200" kern="1200" dirty="0" smtClean="0">
                <a:solidFill>
                  <a:schemeClr val="tx1"/>
                </a:solidFill>
                <a:latin typeface="+mn-lt"/>
                <a:ea typeface="+mn-ea"/>
                <a:cs typeface="+mn-cs"/>
              </a:rPr>
              <a:t>Once  you have presented your concern ask them to give you an idea of how and when they will address it and if necessary ask them when they will get back to you. Depending on the complaint, It may take a few rounds of communication before a resolution is reached.</a:t>
            </a:r>
          </a:p>
          <a:p>
            <a:endParaRPr lang="en-US"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If you don't feel like your issue was addressed, or if you feel like brainstorming your concern before approaching the facility, seek out your facility's ombudsman. Put simply, an ombudsman is an advocate. </a:t>
            </a:r>
          </a:p>
          <a:p>
            <a:r>
              <a:rPr lang="en-US" sz="1200" kern="1200" dirty="0" smtClean="0">
                <a:solidFill>
                  <a:schemeClr val="tx1"/>
                </a:solidFill>
                <a:latin typeface="+mn-lt"/>
                <a:ea typeface="+mn-ea"/>
                <a:cs typeface="+mn-cs"/>
              </a:rPr>
              <a:t>The facility ombudsman is most often a volunteer, or sometimes paid ombudsman program staff, who has been trained and certified by the Massachusetts State Ombudsman Program to be a resident advocate.  The Ombudsman Program is mandated by the Older Americans Act and exists nationally. </a:t>
            </a:r>
          </a:p>
          <a:p>
            <a:r>
              <a:rPr lang="en-US" sz="1200" kern="1200" dirty="0" smtClean="0">
                <a:solidFill>
                  <a:schemeClr val="tx1"/>
                </a:solidFill>
                <a:latin typeface="+mn-lt"/>
                <a:ea typeface="+mn-ea"/>
                <a:cs typeface="+mn-cs"/>
              </a:rPr>
              <a:t>Ombudsmen do </a:t>
            </a:r>
            <a:r>
              <a:rPr lang="en-US" sz="1200" b="1" i="1" kern="1200" dirty="0" smtClean="0">
                <a:solidFill>
                  <a:schemeClr val="tx1"/>
                </a:solidFill>
                <a:latin typeface="+mn-lt"/>
                <a:ea typeface="+mn-ea"/>
                <a:cs typeface="+mn-cs"/>
              </a:rPr>
              <a:t>not </a:t>
            </a:r>
            <a:r>
              <a:rPr lang="en-US" sz="1200" kern="1200" dirty="0" smtClean="0">
                <a:solidFill>
                  <a:schemeClr val="tx1"/>
                </a:solidFill>
                <a:latin typeface="+mn-lt"/>
                <a:ea typeface="+mn-ea"/>
                <a:cs typeface="+mn-cs"/>
              </a:rPr>
              <a:t>work for the facility. </a:t>
            </a:r>
          </a:p>
          <a:p>
            <a:r>
              <a:rPr lang="en-US" sz="1200" kern="1200" dirty="0" smtClean="0">
                <a:solidFill>
                  <a:schemeClr val="tx1"/>
                </a:solidFill>
                <a:latin typeface="+mn-lt"/>
                <a:ea typeface="+mn-ea"/>
                <a:cs typeface="+mn-cs"/>
              </a:rPr>
              <a:t>They make regular, unannounced visits to their assigned long-term care facility. They are available to all residents who wish to speak with them.</a:t>
            </a:r>
          </a:p>
          <a:p>
            <a:r>
              <a:rPr lang="en-US" sz="1200" kern="1200" dirty="0" smtClean="0">
                <a:solidFill>
                  <a:schemeClr val="tx1"/>
                </a:solidFill>
                <a:latin typeface="+mn-lt"/>
                <a:ea typeface="+mn-ea"/>
                <a:cs typeface="+mn-cs"/>
              </a:rPr>
              <a:t>All conversations with the Ombudsman are confidential - they will not act on the resident's behalf, nor discuss any concerns with the facility without the resident's permission or permission from the resident's legal representative. </a:t>
            </a:r>
          </a:p>
          <a:p>
            <a:r>
              <a:rPr lang="en-US" sz="1200" kern="1200" dirty="0" smtClean="0">
                <a:solidFill>
                  <a:schemeClr val="tx1"/>
                </a:solidFill>
                <a:latin typeface="+mn-lt"/>
                <a:ea typeface="+mn-ea"/>
                <a:cs typeface="+mn-cs"/>
              </a:rPr>
              <a:t>If you are not the resident nor their legal representative, you can still talk with them to get suggestions on how to handle a particular concern. They are a great resource for understanding residents rights.</a:t>
            </a:r>
          </a:p>
          <a:p>
            <a:r>
              <a:rPr lang="en-US" sz="1200" kern="1200" dirty="0" smtClean="0">
                <a:solidFill>
                  <a:schemeClr val="tx1"/>
                </a:solidFill>
                <a:latin typeface="+mn-lt"/>
                <a:ea typeface="+mn-ea"/>
                <a:cs typeface="+mn-cs"/>
              </a:rPr>
              <a:t>Each facility will post how to reach the Ombudsman. The Ombudsman will most likely ask what you have already done to address your concern.  If you have not done so already they will often suggest that you first speak with the facility staff. </a:t>
            </a:r>
          </a:p>
          <a:p>
            <a:r>
              <a:rPr lang="en-US" sz="1200" kern="1200" dirty="0" smtClean="0">
                <a:solidFill>
                  <a:schemeClr val="tx1"/>
                </a:solidFill>
                <a:latin typeface="+mn-lt"/>
                <a:ea typeface="+mn-ea"/>
                <a:cs typeface="+mn-cs"/>
              </a:rPr>
              <a:t>In cases where the concern comes from the family, but not a resident's legal representative, the Ombudsman may seek out the resident and ask if this is an issue where the resident would like Ombudsman assistance. Or the Ombudsman will look to speak with the legal representative for the same permission - this could be a resident's invoked health care proxy or legal guardian. </a:t>
            </a:r>
            <a:r>
              <a:rPr lang="en-US" sz="1200" i="1" kern="1200" dirty="0" smtClean="0">
                <a:solidFill>
                  <a:schemeClr val="tx1"/>
                </a:solidFill>
                <a:latin typeface="+mn-lt"/>
                <a:ea typeface="+mn-ea"/>
                <a:cs typeface="+mn-cs"/>
              </a:rPr>
              <a:t>However, even</a:t>
            </a:r>
            <a:r>
              <a:rPr lang="en-US" sz="1200" i="1" kern="1200" baseline="0" dirty="0" smtClean="0">
                <a:solidFill>
                  <a:schemeClr val="tx1"/>
                </a:solidFill>
                <a:latin typeface="+mn-lt"/>
                <a:ea typeface="+mn-ea"/>
                <a:cs typeface="+mn-cs"/>
              </a:rPr>
              <a:t> if a guardian is in place, or a health care proxy is activated, the ombudsman may still seek the resident’s input. Even residents with diminished capacity have the right to have their views known and considered in the grievance process</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If you have already attempted to address your concern and it does not get resolved to your satisfaction, or is not getting addressed at all, then the Ombudsman can help you advocate to get your concerns addressed.</a:t>
            </a:r>
          </a:p>
          <a:p>
            <a:endParaRPr lang="en-US"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sz="1200" kern="1200" dirty="0" smtClean="0">
                <a:solidFill>
                  <a:schemeClr val="tx1"/>
                </a:solidFill>
                <a:latin typeface="+mn-lt"/>
                <a:ea typeface="+mn-ea"/>
                <a:cs typeface="+mn-cs"/>
              </a:rPr>
              <a:t>For concerns that are more general in nature and may also be effecting other residents, not just yourself or your loved, such as consistently cold food, poor call bell response times, or lack of staffing etc.,  consider attending a Resident or Family Council Meeting to get it addressed.</a:t>
            </a:r>
          </a:p>
          <a:p>
            <a:r>
              <a:rPr lang="en-US" sz="1200" i="1" kern="1200" baseline="0" dirty="0" smtClean="0">
                <a:solidFill>
                  <a:schemeClr val="tx1"/>
                </a:solidFill>
                <a:latin typeface="+mn-lt"/>
                <a:ea typeface="+mn-ea"/>
                <a:cs typeface="+mn-cs"/>
              </a:rPr>
              <a:t>These groups are supported by Federal Law which states: </a:t>
            </a:r>
            <a:r>
              <a:rPr lang="en-US" sz="1200" i="1" kern="1200" dirty="0" smtClean="0">
                <a:solidFill>
                  <a:schemeClr val="tx1"/>
                </a:solidFill>
                <a:latin typeface="+mn-lt"/>
                <a:ea typeface="+mn-ea"/>
                <a:cs typeface="+mn-cs"/>
              </a:rPr>
              <a:t> </a:t>
            </a:r>
          </a:p>
          <a:p>
            <a:pPr lvl="0"/>
            <a:r>
              <a:rPr lang="en-US" sz="1200" i="1" kern="1200" dirty="0" smtClean="0">
                <a:solidFill>
                  <a:schemeClr val="tx1"/>
                </a:solidFill>
                <a:latin typeface="+mn-lt"/>
                <a:ea typeface="+mn-ea"/>
                <a:cs typeface="+mn-cs"/>
              </a:rPr>
              <a:t>(5) The resident has a right to organize and participate in resident groups in the facility.</a:t>
            </a:r>
          </a:p>
          <a:p>
            <a:r>
              <a:rPr lang="en-US" sz="1200" i="1" kern="1200" dirty="0" smtClean="0">
                <a:solidFill>
                  <a:schemeClr val="tx1"/>
                </a:solidFill>
                <a:latin typeface="+mn-lt"/>
                <a:ea typeface="+mn-ea"/>
                <a:cs typeface="+mn-cs"/>
              </a:rPr>
              <a:t>(</a:t>
            </a:r>
            <a:r>
              <a:rPr lang="en-US" sz="1200" i="1" kern="1200" dirty="0" err="1" smtClean="0">
                <a:solidFill>
                  <a:schemeClr val="tx1"/>
                </a:solidFill>
                <a:latin typeface="+mn-lt"/>
                <a:ea typeface="+mn-ea"/>
                <a:cs typeface="+mn-cs"/>
              </a:rPr>
              <a:t>i</a:t>
            </a:r>
            <a:r>
              <a:rPr lang="en-US" sz="1200" i="1" kern="1200" dirty="0" smtClean="0">
                <a:solidFill>
                  <a:schemeClr val="tx1"/>
                </a:solidFill>
                <a:latin typeface="+mn-lt"/>
                <a:ea typeface="+mn-ea"/>
                <a:cs typeface="+mn-cs"/>
              </a:rPr>
              <a:t>) The facility must provide a resident or family group, if one exists, with private space; and take reasonable steps, with the approval of the group, to make residents and family members aware of upcoming meetings in a timely manner.</a:t>
            </a:r>
          </a:p>
          <a:p>
            <a:r>
              <a:rPr lang="en-US" sz="1200" i="1" kern="1200" dirty="0" smtClean="0">
                <a:solidFill>
                  <a:schemeClr val="tx1"/>
                </a:solidFill>
                <a:latin typeface="+mn-lt"/>
                <a:ea typeface="+mn-ea"/>
                <a:cs typeface="+mn-cs"/>
              </a:rPr>
              <a:t>(ii) Staff, visitors, or other guests may attend resident group or family group meetings only at the respective group's invitation.</a:t>
            </a:r>
          </a:p>
          <a:p>
            <a:r>
              <a:rPr lang="en-US" sz="1200" i="1" kern="1200" dirty="0" smtClean="0">
                <a:solidFill>
                  <a:schemeClr val="tx1"/>
                </a:solidFill>
                <a:latin typeface="+mn-lt"/>
                <a:ea typeface="+mn-ea"/>
                <a:cs typeface="+mn-cs"/>
              </a:rPr>
              <a:t>(iii) The facility must provide a designated staff person who is approved by the resident or family group and the facility and who is responsible for providing assistance and responding to written requests that result from group meetings.</a:t>
            </a:r>
          </a:p>
          <a:p>
            <a:r>
              <a:rPr lang="en-US" sz="1200" i="1" kern="1200" dirty="0" smtClean="0">
                <a:solidFill>
                  <a:schemeClr val="tx1"/>
                </a:solidFill>
                <a:latin typeface="+mn-lt"/>
                <a:ea typeface="+mn-ea"/>
                <a:cs typeface="+mn-cs"/>
              </a:rPr>
              <a:t>(iv) The facility must consider the views of a resident or family group and act promptly upon the grievances and recommendations of such groups concerning issues of resident care and life in the facility.</a:t>
            </a:r>
          </a:p>
          <a:p>
            <a:r>
              <a:rPr lang="en-US" sz="1200" i="1" kern="1200" dirty="0" smtClean="0">
                <a:solidFill>
                  <a:schemeClr val="tx1"/>
                </a:solidFill>
                <a:latin typeface="+mn-lt"/>
                <a:ea typeface="+mn-ea"/>
                <a:cs typeface="+mn-cs"/>
              </a:rPr>
              <a:t>(A) The facility must be able to demonstrate their response and rationale for such response.</a:t>
            </a:r>
          </a:p>
          <a:p>
            <a:r>
              <a:rPr lang="en-US" sz="1200" i="1" kern="1200" dirty="0" smtClean="0">
                <a:solidFill>
                  <a:schemeClr val="tx1"/>
                </a:solidFill>
                <a:latin typeface="+mn-lt"/>
                <a:ea typeface="+mn-ea"/>
                <a:cs typeface="+mn-cs"/>
              </a:rPr>
              <a:t>(B) This should not be construed to mean that the facility must implement as recommended every request of the resident or family group.</a:t>
            </a:r>
          </a:p>
          <a:p>
            <a:r>
              <a:rPr lang="en-US" sz="1200" i="1" kern="1200" dirty="0" smtClean="0">
                <a:solidFill>
                  <a:schemeClr val="tx1"/>
                </a:solidFill>
                <a:latin typeface="+mn-lt"/>
                <a:ea typeface="+mn-ea"/>
                <a:cs typeface="+mn-cs"/>
              </a:rPr>
              <a:t>(6) The resident has a right to participate in family groups.</a:t>
            </a:r>
          </a:p>
          <a:p>
            <a:r>
              <a:rPr lang="en-US" sz="1200" i="1" kern="1200" dirty="0" smtClean="0">
                <a:solidFill>
                  <a:schemeClr val="tx1"/>
                </a:solidFill>
                <a:latin typeface="+mn-lt"/>
                <a:ea typeface="+mn-ea"/>
                <a:cs typeface="+mn-cs"/>
              </a:rPr>
              <a:t>(7) The resident has a right to have family member(s) or other resident representative(s) meet in the facility with the families or resident representative(s) of other residents in the facility.</a:t>
            </a:r>
          </a:p>
          <a:p>
            <a:endParaRPr lang="en-US" sz="1200" i="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While facilities usually have a Resident Council, many do not have a Family Council. If your loved one's facility does not currently have a Family Council and you would like to start one you have a right to do so</a:t>
            </a:r>
            <a:r>
              <a:rPr lang="en-US" sz="1200" kern="1200" baseline="0" dirty="0" smtClean="0">
                <a:solidFill>
                  <a:schemeClr val="tx1"/>
                </a:solidFill>
                <a:latin typeface="+mn-lt"/>
                <a:ea typeface="+mn-ea"/>
                <a:cs typeface="+mn-cs"/>
              </a:rPr>
              <a:t> by</a:t>
            </a:r>
            <a:r>
              <a:rPr lang="en-US" sz="1200" kern="1200" dirty="0" smtClean="0">
                <a:solidFill>
                  <a:schemeClr val="tx1"/>
                </a:solidFill>
                <a:latin typeface="+mn-lt"/>
                <a:ea typeface="+mn-ea"/>
                <a:cs typeface="+mn-cs"/>
              </a:rPr>
              <a:t> law. Massachusetts</a:t>
            </a:r>
            <a:r>
              <a:rPr lang="en-US" sz="1200" kern="1200" baseline="0" dirty="0" smtClean="0">
                <a:solidFill>
                  <a:schemeClr val="tx1"/>
                </a:solidFill>
                <a:latin typeface="+mn-lt"/>
                <a:ea typeface="+mn-ea"/>
                <a:cs typeface="+mn-cs"/>
              </a:rPr>
              <a:t> Law expands on Federal Law for Family Council - here are some of the key details: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Facility is required to provide space for attendees to meet monthly at agreed upon hours.</a:t>
            </a:r>
          </a:p>
          <a:p>
            <a:r>
              <a:rPr lang="en-US" sz="1200" kern="1200" dirty="0" smtClean="0">
                <a:solidFill>
                  <a:schemeClr val="tx1"/>
                </a:solidFill>
                <a:latin typeface="+mn-lt"/>
                <a:ea typeface="+mn-ea"/>
                <a:cs typeface="+mn-cs"/>
              </a:rPr>
              <a:t>The council has the ability to seek assistance from an entity outside of the facility, and can receive unopened mail at the facility's address.</a:t>
            </a:r>
          </a:p>
          <a:p>
            <a:r>
              <a:rPr lang="en-US" sz="1200" kern="1200" dirty="0" smtClean="0">
                <a:solidFill>
                  <a:schemeClr val="tx1"/>
                </a:solidFill>
                <a:latin typeface="+mn-lt"/>
                <a:ea typeface="+mn-ea"/>
                <a:cs typeface="+mn-cs"/>
              </a:rPr>
              <a:t>The facility is required to interact with the family council in the following ways: </a:t>
            </a:r>
          </a:p>
          <a:p>
            <a:r>
              <a:rPr lang="en-US" sz="1200" kern="1200" dirty="0" smtClean="0">
                <a:solidFill>
                  <a:schemeClr val="tx1"/>
                </a:solidFill>
                <a:latin typeface="+mn-lt"/>
                <a:ea typeface="+mn-ea"/>
                <a:cs typeface="+mn-cs"/>
              </a:rPr>
              <a:t>Hear the council's concerns and suggestions. If </a:t>
            </a:r>
            <a:r>
              <a:rPr lang="en-US" sz="1200" i="1" kern="1200" dirty="0" smtClean="0">
                <a:solidFill>
                  <a:schemeClr val="tx1"/>
                </a:solidFill>
                <a:latin typeface="+mn-lt"/>
                <a:ea typeface="+mn-ea"/>
                <a:cs typeface="+mn-cs"/>
              </a:rPr>
              <a:t>any</a:t>
            </a:r>
            <a:r>
              <a:rPr lang="en-US" sz="1200" kern="1200" dirty="0" smtClean="0">
                <a:solidFill>
                  <a:schemeClr val="tx1"/>
                </a:solidFill>
                <a:latin typeface="+mn-lt"/>
                <a:ea typeface="+mn-ea"/>
                <a:cs typeface="+mn-cs"/>
              </a:rPr>
              <a:t> are presented to the facility in writing, the facility must respond back to them in writing within five working days. </a:t>
            </a:r>
          </a:p>
          <a:p>
            <a:r>
              <a:rPr lang="en-US" sz="1200" kern="1200" dirty="0" smtClean="0">
                <a:solidFill>
                  <a:schemeClr val="tx1"/>
                </a:solidFill>
                <a:latin typeface="+mn-lt"/>
                <a:ea typeface="+mn-ea"/>
                <a:cs typeface="+mn-cs"/>
              </a:rPr>
              <a:t>Provide bulletin board space for the council to display council business - such as notices of upcoming meetings and past meeting minutes.</a:t>
            </a:r>
          </a:p>
          <a:p>
            <a:r>
              <a:rPr lang="en-US" sz="1200" kern="1200" dirty="0" smtClean="0">
                <a:solidFill>
                  <a:schemeClr val="tx1"/>
                </a:solidFill>
                <a:latin typeface="+mn-lt"/>
                <a:ea typeface="+mn-ea"/>
                <a:cs typeface="+mn-cs"/>
              </a:rPr>
              <a:t>Provide staff assistance as requested.</a:t>
            </a:r>
          </a:p>
          <a:p>
            <a:r>
              <a:rPr lang="en-US" sz="1200" kern="1200" dirty="0" smtClean="0">
                <a:solidFill>
                  <a:schemeClr val="tx1"/>
                </a:solidFill>
                <a:latin typeface="+mn-lt"/>
                <a:ea typeface="+mn-ea"/>
                <a:cs typeface="+mn-cs"/>
              </a:rPr>
              <a:t>Inform new residents </a:t>
            </a:r>
            <a:r>
              <a:rPr lang="en-US" sz="1200" i="1" kern="1200" dirty="0" smtClean="0">
                <a:solidFill>
                  <a:schemeClr val="tx1"/>
                </a:solidFill>
                <a:latin typeface="+mn-lt"/>
                <a:ea typeface="+mn-ea"/>
                <a:cs typeface="+mn-cs"/>
              </a:rPr>
              <a:t>and their families and/or designated</a:t>
            </a:r>
            <a:r>
              <a:rPr lang="en-US" sz="1200" i="1" kern="1200" baseline="0" dirty="0" smtClean="0">
                <a:solidFill>
                  <a:schemeClr val="tx1"/>
                </a:solidFill>
                <a:latin typeface="+mn-lt"/>
                <a:ea typeface="+mn-ea"/>
                <a:cs typeface="+mn-cs"/>
              </a:rPr>
              <a:t> representatives</a:t>
            </a:r>
            <a:r>
              <a:rPr lang="en-US" sz="1200" i="1" kern="1200" dirty="0" smtClean="0">
                <a:solidFill>
                  <a:schemeClr val="tx1"/>
                </a:solidFill>
                <a:latin typeface="+mn-lt"/>
                <a:ea typeface="+mn-ea"/>
                <a:cs typeface="+mn-cs"/>
              </a:rPr>
              <a:t> of the family council, including contact info,</a:t>
            </a:r>
            <a:r>
              <a:rPr lang="en-US" sz="1200" kern="1200" dirty="0" smtClean="0">
                <a:solidFill>
                  <a:schemeClr val="tx1"/>
                </a:solidFill>
                <a:latin typeface="+mn-lt"/>
                <a:ea typeface="+mn-ea"/>
                <a:cs typeface="+mn-cs"/>
              </a:rPr>
              <a:t> and meeting times if </a:t>
            </a:r>
            <a:r>
              <a:rPr lang="en-US" sz="1200" i="1" kern="1200" dirty="0" smtClean="0">
                <a:solidFill>
                  <a:schemeClr val="tx1"/>
                </a:solidFill>
                <a:latin typeface="+mn-lt"/>
                <a:ea typeface="+mn-ea"/>
                <a:cs typeface="+mn-cs"/>
              </a:rPr>
              <a:t>one exists</a:t>
            </a:r>
            <a:r>
              <a:rPr lang="en-US" sz="1200" kern="1200" dirty="0" smtClean="0">
                <a:solidFill>
                  <a:schemeClr val="tx1"/>
                </a:solidFill>
                <a:latin typeface="+mn-lt"/>
                <a:ea typeface="+mn-ea"/>
                <a:cs typeface="+mn-cs"/>
              </a:rPr>
              <a:t>, or the right to form a family council.</a:t>
            </a:r>
          </a:p>
          <a:p>
            <a:r>
              <a:rPr lang="en-US" sz="1200" kern="1200" dirty="0" smtClean="0">
                <a:solidFill>
                  <a:schemeClr val="tx1"/>
                </a:solidFill>
                <a:latin typeface="+mn-lt"/>
                <a:ea typeface="+mn-ea"/>
                <a:cs typeface="+mn-cs"/>
              </a:rPr>
              <a:t>And the facility must not willfully interfere with the formation, maintenance, or promotion of a family council. </a:t>
            </a:r>
          </a:p>
          <a:p>
            <a:endParaRPr lang="en-US" sz="1200" i="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a:t>
            </a:r>
            <a:r>
              <a:rPr lang="en-US" sz="1200" i="1" kern="1200" dirty="0" smtClean="0">
                <a:solidFill>
                  <a:schemeClr val="tx1"/>
                </a:solidFill>
                <a:latin typeface="+mn-lt"/>
                <a:ea typeface="+mn-ea"/>
                <a:cs typeface="+mn-cs"/>
              </a:rPr>
              <a:t>ese</a:t>
            </a:r>
            <a:r>
              <a:rPr lang="en-US" sz="1200" kern="1200" dirty="0" smtClean="0">
                <a:solidFill>
                  <a:schemeClr val="tx1"/>
                </a:solidFill>
                <a:latin typeface="+mn-lt"/>
                <a:ea typeface="+mn-ea"/>
                <a:cs typeface="+mn-cs"/>
              </a:rPr>
              <a:t> meeting</a:t>
            </a:r>
            <a:r>
              <a:rPr lang="en-US" sz="1200" i="1" kern="1200" dirty="0" smtClean="0">
                <a:solidFill>
                  <a:schemeClr val="tx1"/>
                </a:solidFill>
                <a:latin typeface="+mn-lt"/>
                <a:ea typeface="+mn-ea"/>
                <a:cs typeface="+mn-cs"/>
              </a:rPr>
              <a:t>s</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are</a:t>
            </a:r>
            <a:r>
              <a:rPr lang="en-US" sz="1200" kern="1200" dirty="0" smtClean="0">
                <a:solidFill>
                  <a:schemeClr val="tx1"/>
                </a:solidFill>
                <a:latin typeface="+mn-lt"/>
                <a:ea typeface="+mn-ea"/>
                <a:cs typeface="+mn-cs"/>
              </a:rPr>
              <a:t> a safe space for residents, </a:t>
            </a:r>
            <a:r>
              <a:rPr lang="en-US" sz="1200" i="1" kern="1200" dirty="0" smtClean="0">
                <a:solidFill>
                  <a:schemeClr val="tx1"/>
                </a:solidFill>
                <a:latin typeface="+mn-lt"/>
                <a:ea typeface="+mn-ea"/>
                <a:cs typeface="+mn-cs"/>
              </a:rPr>
              <a:t>permitted</a:t>
            </a:r>
            <a:r>
              <a:rPr lang="en-US" sz="1200" i="1" kern="1200" baseline="0" dirty="0" smtClean="0">
                <a:solidFill>
                  <a:schemeClr val="tx1"/>
                </a:solidFill>
                <a:latin typeface="+mn-lt"/>
                <a:ea typeface="+mn-ea"/>
                <a:cs typeface="+mn-cs"/>
              </a:rPr>
              <a:t> families, and representatives</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to speak up. Concerns are collected and presented to facility administration </a:t>
            </a:r>
            <a:r>
              <a:rPr lang="en-US" sz="1200" i="1" kern="1200" dirty="0" smtClean="0">
                <a:solidFill>
                  <a:schemeClr val="tx1"/>
                </a:solidFill>
                <a:latin typeface="+mn-lt"/>
                <a:ea typeface="+mn-ea"/>
                <a:cs typeface="+mn-cs"/>
              </a:rPr>
              <a:t>as a group concern </a:t>
            </a:r>
            <a:r>
              <a:rPr lang="en-US" sz="1200" kern="1200" dirty="0" smtClean="0">
                <a:solidFill>
                  <a:schemeClr val="tx1"/>
                </a:solidFill>
                <a:latin typeface="+mn-lt"/>
                <a:ea typeface="+mn-ea"/>
                <a:cs typeface="+mn-cs"/>
              </a:rPr>
              <a:t>- this way the staff will not know who is voicing the complaint. </a:t>
            </a:r>
            <a:r>
              <a:rPr lang="en-US" sz="1200" i="1" kern="1200" dirty="0" smtClean="0">
                <a:solidFill>
                  <a:schemeClr val="tx1"/>
                </a:solidFill>
                <a:latin typeface="+mn-lt"/>
                <a:ea typeface="+mn-ea"/>
                <a:cs typeface="+mn-cs"/>
              </a:rPr>
              <a:t>It allows individual</a:t>
            </a:r>
            <a:r>
              <a:rPr lang="en-US" sz="1200" i="1" kern="1200" baseline="0" dirty="0" smtClean="0">
                <a:solidFill>
                  <a:schemeClr val="tx1"/>
                </a:solidFill>
                <a:latin typeface="+mn-lt"/>
                <a:ea typeface="+mn-ea"/>
                <a:cs typeface="+mn-cs"/>
              </a:rPr>
              <a:t> participation that is confidential – this is important  because while the law supports a residents right to voice their complaints without retaliation – often the fear of retaliation prevents people from speaking up. It naturally may be easier to speak up if you can do so anonymously.</a:t>
            </a:r>
            <a:r>
              <a:rPr lang="en-US" sz="1200" i="1"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Another option,</a:t>
            </a:r>
            <a:r>
              <a:rPr lang="en-US" sz="1200" kern="1200" baseline="0" dirty="0" smtClean="0">
                <a:solidFill>
                  <a:schemeClr val="tx1"/>
                </a:solidFill>
                <a:latin typeface="+mn-lt"/>
                <a:ea typeface="+mn-ea"/>
                <a:cs typeface="+mn-cs"/>
              </a:rPr>
              <a:t> while not considered a family council, could be s</a:t>
            </a:r>
            <a:r>
              <a:rPr lang="en-US" sz="1200" kern="1200" dirty="0" smtClean="0">
                <a:solidFill>
                  <a:schemeClr val="tx1"/>
                </a:solidFill>
                <a:latin typeface="+mn-lt"/>
                <a:ea typeface="+mn-ea"/>
                <a:cs typeface="+mn-cs"/>
              </a:rPr>
              <a:t>ome facilities might invite families to a meeting to get input on ways to improve life for residents. Such partnership approaches can also be very valuable.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Issues of a personal nature should be addressed directly with the facility and/or Ombudsman to ensure a resident's privacy. </a:t>
            </a:r>
          </a:p>
          <a:p>
            <a:endParaRPr lang="en-US" sz="1200" kern="1200" dirty="0" smtClean="0">
              <a:solidFill>
                <a:schemeClr val="tx1"/>
              </a:solidFill>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Another option is to present your concerns at a routine care plan meeting. But, depending on the nature of the concern, you might only want to consider this if you have one coming up. Don't feel you have to wait weeks or months to get a concern addressed.</a:t>
            </a:r>
          </a:p>
          <a:p>
            <a:r>
              <a:rPr lang="en-US" sz="1200" kern="1200" dirty="0" smtClean="0">
                <a:solidFill>
                  <a:schemeClr val="tx1"/>
                </a:solidFill>
                <a:latin typeface="+mn-lt"/>
                <a:ea typeface="+mn-ea"/>
                <a:cs typeface="+mn-cs"/>
              </a:rPr>
              <a:t>By law a facility is required to meet quarterly </a:t>
            </a:r>
            <a:r>
              <a:rPr lang="en-US" sz="1200" i="1" kern="1200" dirty="0" smtClean="0">
                <a:solidFill>
                  <a:schemeClr val="tx1"/>
                </a:solidFill>
                <a:latin typeface="+mn-lt"/>
                <a:ea typeface="+mn-ea"/>
                <a:cs typeface="+mn-cs"/>
              </a:rPr>
              <a:t>and</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as needed </a:t>
            </a:r>
            <a:r>
              <a:rPr lang="en-US" sz="1200" kern="1200" dirty="0" smtClean="0">
                <a:solidFill>
                  <a:schemeClr val="tx1"/>
                </a:solidFill>
                <a:latin typeface="+mn-lt"/>
                <a:ea typeface="+mn-ea"/>
                <a:cs typeface="+mn-cs"/>
              </a:rPr>
              <a:t>to discuss a resident's plan of care.  The resident and their representative has a right to attend these meetings - in fact it is encouraged. Staff representing different departments will usually attend. This includes nursing, social services, and activities to name a few.</a:t>
            </a:r>
          </a:p>
          <a:p>
            <a:r>
              <a:rPr lang="en-US" sz="1200" kern="1200" dirty="0" smtClean="0">
                <a:solidFill>
                  <a:schemeClr val="tx1"/>
                </a:solidFill>
                <a:latin typeface="+mn-lt"/>
                <a:ea typeface="+mn-ea"/>
                <a:cs typeface="+mn-cs"/>
              </a:rPr>
              <a:t>You can also ask for a meeting similar to this outside of the normal quarterly schedule to have your concern addressed. These are often called family meetings</a:t>
            </a:r>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even though the meeting is about the resident and residents can ask for a meeting too.</a:t>
            </a:r>
            <a:endParaRPr lang="en-US" sz="1200" i="1" kern="1200" dirty="0" smtClean="0">
              <a:solidFill>
                <a:schemeClr val="tx1"/>
              </a:solidFill>
              <a:latin typeface="+mn-lt"/>
              <a:ea typeface="+mn-ea"/>
              <a:cs typeface="+mn-cs"/>
            </a:endParaRPr>
          </a:p>
          <a:p>
            <a:r>
              <a:rPr lang="en-US" i="1" dirty="0" smtClean="0"/>
              <a:t>Care</a:t>
            </a:r>
            <a:r>
              <a:rPr lang="en-US" i="1" baseline="0" dirty="0" smtClean="0"/>
              <a:t> plan and family meetings can also serve as a way of establishing and maintaining lines of communication with staff of the facility that residents and families may not see on a regular basis.</a:t>
            </a:r>
          </a:p>
          <a:p>
            <a:endParaRPr lang="en-US" i="1" baseline="0" dirty="0" smtClean="0"/>
          </a:p>
        </p:txBody>
      </p:sp>
      <p:sp>
        <p:nvSpPr>
          <p:cNvPr id="4" name="Slide Number Placeholder 3"/>
          <p:cNvSpPr>
            <a:spLocks noGrp="1"/>
          </p:cNvSpPr>
          <p:nvPr>
            <p:ph type="sldNum" sz="quarter" idx="10"/>
          </p:nvPr>
        </p:nvSpPr>
        <p:spPr/>
        <p:txBody>
          <a:bodyPr/>
          <a:lstStyle/>
          <a:p>
            <a:fld id="{459D8B9B-3016-42F8-83A7-4233E70E0CA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sz="1400" i="1" kern="1200" dirty="0" smtClean="0">
                <a:solidFill>
                  <a:schemeClr val="tx1"/>
                </a:solidFill>
                <a:latin typeface="+mn-lt"/>
                <a:ea typeface="+mn-ea"/>
                <a:cs typeface="+mn-cs"/>
              </a:rPr>
              <a:t>CMS, The Centers for Medicare and Medicaid Services, certifies nursing homes. In</a:t>
            </a:r>
            <a:r>
              <a:rPr lang="en-US" sz="1400" i="1" kern="1200" baseline="0" dirty="0" smtClean="0">
                <a:solidFill>
                  <a:schemeClr val="tx1"/>
                </a:solidFill>
                <a:latin typeface="+mn-lt"/>
                <a:ea typeface="+mn-ea"/>
                <a:cs typeface="+mn-cs"/>
              </a:rPr>
              <a:t> Massachusetts this done through The Department of Public Health also known as the DPH. To say it another way</a:t>
            </a:r>
            <a:r>
              <a:rPr lang="en-US" sz="1400" kern="1200" baseline="0" dirty="0" smtClean="0">
                <a:solidFill>
                  <a:schemeClr val="tx1"/>
                </a:solidFill>
                <a:latin typeface="+mn-lt"/>
                <a:ea typeface="+mn-ea"/>
                <a:cs typeface="+mn-cs"/>
              </a:rPr>
              <a: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the Massachusetts Department of Public Health licenses nursing and rest homes in the state. They are the regulatory body. They perform an annual inspection of skilled nursing facilities and they investigate instances of abuse, neglect, mistreatment and misappropriation of long-term care residents.</a:t>
            </a:r>
          </a:p>
          <a:p>
            <a:r>
              <a:rPr lang="en-US" sz="1400" kern="1200" dirty="0" smtClean="0">
                <a:solidFill>
                  <a:schemeClr val="tx1"/>
                </a:solidFill>
                <a:latin typeface="+mn-lt"/>
                <a:ea typeface="+mn-ea"/>
                <a:cs typeface="+mn-cs"/>
              </a:rPr>
              <a:t>The annual inspection, called a survey,  takes place 9 - 15 months from the date of the last survey. A facility will know their window when the inspection could take place but they will not know when the inspection will start as they are unannounced. </a:t>
            </a:r>
          </a:p>
          <a:p>
            <a:r>
              <a:rPr lang="en-US" sz="1400" kern="1200" dirty="0" smtClean="0">
                <a:solidFill>
                  <a:schemeClr val="tx1"/>
                </a:solidFill>
                <a:latin typeface="+mn-lt"/>
                <a:ea typeface="+mn-ea"/>
                <a:cs typeface="+mn-cs"/>
              </a:rPr>
              <a:t>You have the option to speak with the DPH staff, known as surveyors, during the annual survey. If your facility is in the middle of a survey a notice will be posted in the building - usually on the front door. Surveyors will be working throughout the building and are willing to speak with residents and families of residents regarding </a:t>
            </a:r>
            <a:r>
              <a:rPr lang="en-US" sz="1400" i="1" kern="1200" dirty="0" smtClean="0">
                <a:solidFill>
                  <a:schemeClr val="tx1"/>
                </a:solidFill>
                <a:latin typeface="+mn-lt"/>
                <a:ea typeface="+mn-ea"/>
                <a:cs typeface="+mn-cs"/>
              </a:rPr>
              <a:t>their</a:t>
            </a:r>
            <a:r>
              <a:rPr lang="en-US" sz="1400" i="1" kern="1200" baseline="0" dirty="0" smtClean="0">
                <a:solidFill>
                  <a:schemeClr val="tx1"/>
                </a:solidFill>
                <a:latin typeface="+mn-lt"/>
                <a:ea typeface="+mn-ea"/>
                <a:cs typeface="+mn-cs"/>
              </a:rPr>
              <a:t> concerns</a:t>
            </a:r>
            <a:r>
              <a:rPr lang="en-US" sz="1400" kern="1200" dirty="0" smtClean="0">
                <a:solidFill>
                  <a:schemeClr val="tx1"/>
                </a:solidFill>
                <a:latin typeface="+mn-lt"/>
                <a:ea typeface="+mn-ea"/>
                <a:cs typeface="+mn-cs"/>
              </a:rPr>
              <a:t>. They may ask you what you have done to address it yourself. </a:t>
            </a:r>
          </a:p>
          <a:p>
            <a:r>
              <a:rPr lang="en-US" sz="1400" i="1" kern="1200" dirty="0" smtClean="0">
                <a:solidFill>
                  <a:schemeClr val="tx1"/>
                </a:solidFill>
                <a:latin typeface="+mn-lt"/>
                <a:ea typeface="+mn-ea"/>
                <a:cs typeface="+mn-cs"/>
              </a:rPr>
              <a:t>The DPH also investigates concerns</a:t>
            </a:r>
            <a:r>
              <a:rPr lang="en-US" sz="1400" i="1" kern="1200" baseline="0" dirty="0" smtClean="0">
                <a:solidFill>
                  <a:schemeClr val="tx1"/>
                </a:solidFill>
                <a:latin typeface="+mn-lt"/>
                <a:ea typeface="+mn-ea"/>
                <a:cs typeface="+mn-cs"/>
              </a:rPr>
              <a:t> of resident care and safety such as instances </a:t>
            </a:r>
            <a:r>
              <a:rPr lang="en-US" sz="1400" i="1" kern="1200" dirty="0" smtClean="0">
                <a:solidFill>
                  <a:schemeClr val="tx1"/>
                </a:solidFill>
                <a:latin typeface="+mn-lt"/>
                <a:ea typeface="+mn-ea"/>
                <a:cs typeface="+mn-cs"/>
              </a:rPr>
              <a:t>of abuse</a:t>
            </a:r>
            <a:r>
              <a:rPr lang="en-US" sz="1400" i="1" kern="1200" baseline="0" dirty="0" smtClean="0">
                <a:solidFill>
                  <a:schemeClr val="tx1"/>
                </a:solidFill>
                <a:latin typeface="+mn-lt"/>
                <a:ea typeface="+mn-ea"/>
                <a:cs typeface="+mn-cs"/>
              </a:rPr>
              <a:t> such as physical, emotional, &amp; sexual abuse,</a:t>
            </a:r>
            <a:r>
              <a:rPr lang="en-US" sz="1400" i="1" kern="1200" dirty="0" smtClean="0">
                <a:solidFill>
                  <a:schemeClr val="tx1"/>
                </a:solidFill>
                <a:latin typeface="+mn-lt"/>
                <a:ea typeface="+mn-ea"/>
                <a:cs typeface="+mn-cs"/>
              </a:rPr>
              <a:t> </a:t>
            </a:r>
            <a:r>
              <a:rPr lang="en-US" sz="1400" i="0" kern="1200" dirty="0" smtClean="0">
                <a:solidFill>
                  <a:schemeClr val="tx1"/>
                </a:solidFill>
                <a:latin typeface="+mn-lt"/>
                <a:ea typeface="+mn-ea"/>
                <a:cs typeface="+mn-cs"/>
              </a:rPr>
              <a:t>neglect, mistreatment</a:t>
            </a:r>
            <a:r>
              <a:rPr lang="en-US" sz="1400" i="1" kern="1200" dirty="0" smtClean="0">
                <a:solidFill>
                  <a:schemeClr val="tx1"/>
                </a:solidFill>
                <a:latin typeface="+mn-lt"/>
                <a:ea typeface="+mn-ea"/>
                <a:cs typeface="+mn-cs"/>
              </a:rPr>
              <a:t>,</a:t>
            </a:r>
            <a:r>
              <a:rPr lang="en-US" sz="1400" i="1" kern="1200" baseline="0" dirty="0" smtClean="0">
                <a:solidFill>
                  <a:schemeClr val="tx1"/>
                </a:solidFill>
                <a:latin typeface="+mn-lt"/>
                <a:ea typeface="+mn-ea"/>
                <a:cs typeface="+mn-cs"/>
              </a:rPr>
              <a:t> such as mistreatment of medications – this could be giving a resident the wrong medication by accident or intentionally</a:t>
            </a:r>
            <a:r>
              <a:rPr lang="en-US" sz="1400" i="0" kern="1200" dirty="0" smtClean="0">
                <a:solidFill>
                  <a:schemeClr val="tx1"/>
                </a:solidFill>
                <a:latin typeface="+mn-lt"/>
                <a:ea typeface="+mn-ea"/>
                <a:cs typeface="+mn-cs"/>
              </a:rPr>
              <a:t>, </a:t>
            </a:r>
            <a:r>
              <a:rPr lang="en-US" sz="1400" kern="1200" dirty="0" smtClean="0">
                <a:solidFill>
                  <a:schemeClr val="tx1"/>
                </a:solidFill>
                <a:latin typeface="+mn-lt"/>
                <a:ea typeface="+mn-ea"/>
                <a:cs typeface="+mn-cs"/>
              </a:rPr>
              <a:t>and misappropriation </a:t>
            </a:r>
            <a:r>
              <a:rPr lang="en-US" sz="1400" i="1" kern="1200" dirty="0" smtClean="0">
                <a:solidFill>
                  <a:schemeClr val="tx1"/>
                </a:solidFill>
                <a:latin typeface="+mn-lt"/>
                <a:ea typeface="+mn-ea"/>
                <a:cs typeface="+mn-cs"/>
              </a:rPr>
              <a:t>–</a:t>
            </a:r>
            <a:r>
              <a:rPr lang="en-US" sz="1400" i="1" kern="1200" baseline="0" dirty="0" smtClean="0">
                <a:solidFill>
                  <a:schemeClr val="tx1"/>
                </a:solidFill>
                <a:latin typeface="+mn-lt"/>
                <a:ea typeface="+mn-ea"/>
                <a:cs typeface="+mn-cs"/>
              </a:rPr>
              <a:t> such as the misuse of resident funds or property</a:t>
            </a:r>
            <a:r>
              <a:rPr lang="en-US" sz="1400" kern="1200" baseline="0" dirty="0" smtClean="0">
                <a:solidFill>
                  <a:schemeClr val="tx1"/>
                </a:solidFill>
                <a:latin typeface="+mn-lt"/>
                <a:ea typeface="+mn-ea"/>
                <a:cs typeface="+mn-cs"/>
              </a:rPr>
              <a:t>.</a:t>
            </a:r>
            <a:r>
              <a:rPr lang="en-US" sz="1400" kern="1200" dirty="0" smtClean="0">
                <a:solidFill>
                  <a:schemeClr val="tx1"/>
                </a:solidFill>
                <a:latin typeface="+mn-lt"/>
                <a:ea typeface="+mn-ea"/>
                <a:cs typeface="+mn-cs"/>
              </a:rPr>
              <a:t> </a:t>
            </a:r>
            <a:r>
              <a:rPr lang="en-US" sz="1400" i="1" kern="1200" dirty="0" smtClean="0">
                <a:solidFill>
                  <a:schemeClr val="tx1"/>
                </a:solidFill>
                <a:latin typeface="+mn-lt"/>
                <a:ea typeface="+mn-ea"/>
                <a:cs typeface="+mn-cs"/>
              </a:rPr>
              <a:t>If you</a:t>
            </a:r>
            <a:r>
              <a:rPr lang="en-US" sz="1400" i="1" kern="1200" baseline="0" dirty="0" smtClean="0">
                <a:solidFill>
                  <a:schemeClr val="tx1"/>
                </a:solidFill>
                <a:latin typeface="+mn-lt"/>
                <a:ea typeface="+mn-ea"/>
                <a:cs typeface="+mn-cs"/>
              </a:rPr>
              <a:t> have concerns about you or your loved one’s care or safety consider filing </a:t>
            </a:r>
            <a:r>
              <a:rPr lang="en-US" sz="1400" kern="1200" dirty="0" smtClean="0">
                <a:solidFill>
                  <a:schemeClr val="tx1"/>
                </a:solidFill>
                <a:latin typeface="+mn-lt"/>
                <a:ea typeface="+mn-ea"/>
                <a:cs typeface="+mn-cs"/>
              </a:rPr>
              <a:t>a complaint with the DPH.</a:t>
            </a:r>
          </a:p>
          <a:p>
            <a:r>
              <a:rPr lang="en-US" sz="1400" kern="1200" dirty="0" smtClean="0">
                <a:solidFill>
                  <a:schemeClr val="tx1"/>
                </a:solidFill>
                <a:latin typeface="+mn-lt"/>
                <a:ea typeface="+mn-ea"/>
                <a:cs typeface="+mn-cs"/>
              </a:rPr>
              <a:t>It is still a good idea to inform the facility first. For practical purposes the facility can address it quickly and in many cases is required to self-report to the DPH. Concerns this serious in nature should be dealt with immediately so the resident does not continue to be in harm. The facility will takes these complaints very seriously as they should. Facilities are required to ensure the safety and welfare of the residents they serve.</a:t>
            </a:r>
          </a:p>
          <a:p>
            <a:endParaRPr lang="en-US" sz="1400"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summary, Don't be afraid to speak up! You have a right to have your concerns addressed.</a:t>
            </a:r>
          </a:p>
          <a:p>
            <a:r>
              <a:rPr lang="en-US" sz="1200" kern="1200" dirty="0" smtClean="0">
                <a:solidFill>
                  <a:schemeClr val="tx1"/>
                </a:solidFill>
                <a:latin typeface="+mn-lt"/>
                <a:ea typeface="+mn-ea"/>
                <a:cs typeface="+mn-cs"/>
              </a:rPr>
              <a:t>Try the staff first and ask them when you will get a response.</a:t>
            </a:r>
          </a:p>
          <a:p>
            <a:r>
              <a:rPr lang="en-US" sz="1200" kern="1200" dirty="0" smtClean="0">
                <a:solidFill>
                  <a:schemeClr val="tx1"/>
                </a:solidFill>
                <a:latin typeface="+mn-lt"/>
                <a:ea typeface="+mn-ea"/>
                <a:cs typeface="+mn-cs"/>
              </a:rPr>
              <a:t>Then or simultaneously, consider enlisting the help of the Ombudsman. </a:t>
            </a:r>
          </a:p>
          <a:p>
            <a:r>
              <a:rPr lang="en-US" sz="1200" kern="1200" dirty="0" smtClean="0">
                <a:solidFill>
                  <a:schemeClr val="tx1"/>
                </a:solidFill>
                <a:latin typeface="+mn-lt"/>
                <a:ea typeface="+mn-ea"/>
                <a:cs typeface="+mn-cs"/>
              </a:rPr>
              <a:t>For more global concerns participate in the Resident Council or Family Council.</a:t>
            </a:r>
          </a:p>
          <a:p>
            <a:r>
              <a:rPr lang="en-US" sz="1200" kern="1200" dirty="0" smtClean="0">
                <a:solidFill>
                  <a:schemeClr val="tx1"/>
                </a:solidFill>
                <a:latin typeface="+mn-lt"/>
                <a:ea typeface="+mn-ea"/>
                <a:cs typeface="+mn-cs"/>
              </a:rPr>
              <a:t>Consider care plan meetings depending on when they are scheduled to occur - or ask for a meeting to discuss your concern with the team.</a:t>
            </a:r>
          </a:p>
          <a:p>
            <a:r>
              <a:rPr lang="en-US" sz="1200" kern="1200" dirty="0" smtClean="0">
                <a:solidFill>
                  <a:schemeClr val="tx1"/>
                </a:solidFill>
                <a:latin typeface="+mn-lt"/>
                <a:ea typeface="+mn-ea"/>
                <a:cs typeface="+mn-cs"/>
              </a:rPr>
              <a:t>Last but not least, and for serious concerns, contact the DPH.</a:t>
            </a:r>
          </a:p>
          <a:p>
            <a:endParaRPr lang="en-US" dirty="0"/>
          </a:p>
        </p:txBody>
      </p:sp>
      <p:sp>
        <p:nvSpPr>
          <p:cNvPr id="4" name="Slide Number Placeholder 3"/>
          <p:cNvSpPr>
            <a:spLocks noGrp="1"/>
          </p:cNvSpPr>
          <p:nvPr>
            <p:ph type="sldNum" sz="quarter" idx="10"/>
          </p:nvPr>
        </p:nvSpPr>
        <p:spPr/>
        <p:txBody>
          <a:bodyPr/>
          <a:lstStyle/>
          <a:p>
            <a:fld id="{459D8B9B-3016-42F8-83A7-4233E70E0CA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Finally, Some tips on how to contact these individuals: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Staff, as you know,  can be found at the long-term care facility. The key problem solvers can usually be found during regular business hours. However, there is always a supervisor on duty. The staff can also tell you where and when resident and family council meetings take place and how to get in touch with them. And they can tell you when the next routine care plan meeting is scheduled. Or schedule a separate meeting with you.</a:t>
            </a:r>
          </a:p>
          <a:p>
            <a:r>
              <a:rPr lang="en-US" sz="1200" kern="1200" dirty="0" smtClean="0">
                <a:solidFill>
                  <a:schemeClr val="tx1"/>
                </a:solidFill>
                <a:latin typeface="+mn-lt"/>
                <a:ea typeface="+mn-ea"/>
                <a:cs typeface="+mn-cs"/>
              </a:rPr>
              <a:t>If you can't find the Ombudsman Program information in your facility you can call the toll free number listed to be directed to the correct program.</a:t>
            </a:r>
          </a:p>
          <a:p>
            <a:r>
              <a:rPr lang="en-US" sz="1200" kern="1200" dirty="0" smtClean="0">
                <a:solidFill>
                  <a:schemeClr val="tx1"/>
                </a:solidFill>
                <a:latin typeface="+mn-lt"/>
                <a:ea typeface="+mn-ea"/>
                <a:cs typeface="+mn-cs"/>
              </a:rPr>
              <a:t>File complaints to the Department of Public Health by calling the toll free number listed. Another option is to file your complaint in writing which can be mailed or faxed. </a:t>
            </a:r>
            <a:r>
              <a:rPr lang="en-US" sz="1200" i="1" kern="1200" dirty="0" smtClean="0">
                <a:solidFill>
                  <a:schemeClr val="tx1"/>
                </a:solidFill>
                <a:latin typeface="+mn-lt"/>
                <a:ea typeface="+mn-ea"/>
                <a:cs typeface="+mn-cs"/>
              </a:rPr>
              <a:t>For further information </a:t>
            </a:r>
            <a:r>
              <a:rPr lang="en-US" sz="1200" i="1" kern="1200" dirty="0" smtClean="0">
                <a:solidFill>
                  <a:schemeClr val="tx1"/>
                </a:solidFill>
                <a:latin typeface="+mn-lt"/>
                <a:ea typeface="+mn-ea"/>
                <a:cs typeface="+mn-cs"/>
              </a:rPr>
              <a:t> about any of these topics check </a:t>
            </a:r>
            <a:r>
              <a:rPr lang="en-US" sz="1200" i="1" kern="1200" dirty="0" smtClean="0">
                <a:solidFill>
                  <a:schemeClr val="tx1"/>
                </a:solidFill>
                <a:latin typeface="+mn-lt"/>
                <a:ea typeface="+mn-ea"/>
                <a:cs typeface="+mn-cs"/>
              </a:rPr>
              <a:t>out the </a:t>
            </a:r>
            <a:r>
              <a:rPr lang="en-US" sz="1200" i="1" kern="1200" dirty="0" smtClean="0">
                <a:solidFill>
                  <a:schemeClr val="tx1"/>
                </a:solidFill>
                <a:latin typeface="+mn-lt"/>
                <a:ea typeface="+mn-ea"/>
                <a:cs typeface="+mn-cs"/>
              </a:rPr>
              <a:t>links</a:t>
            </a:r>
            <a:r>
              <a:rPr lang="en-US" sz="1200" i="1"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provided on the website.</a:t>
            </a:r>
            <a:r>
              <a:rPr lang="en-US" sz="1200" i="1" kern="1200" dirty="0" smtClean="0">
                <a:solidFill>
                  <a:schemeClr val="tx1"/>
                </a:solidFill>
                <a:latin typeface="+mn-lt"/>
                <a:ea typeface="+mn-ea"/>
                <a:cs typeface="+mn-cs"/>
              </a:rPr>
              <a:t> </a:t>
            </a:r>
          </a:p>
          <a:p>
            <a:r>
              <a:rPr lang="en-US" sz="1200" i="1" kern="1200" dirty="0" smtClean="0">
                <a:solidFill>
                  <a:schemeClr val="tx1"/>
                </a:solidFill>
                <a:latin typeface="+mn-lt"/>
                <a:ea typeface="+mn-ea"/>
                <a:cs typeface="+mn-cs"/>
              </a:rPr>
              <a:t> </a:t>
            </a:r>
          </a:p>
          <a:p>
            <a:endParaRPr lang="en-US" i="1" dirty="0"/>
          </a:p>
          <a:p>
            <a:pPr defTabSz="931774">
              <a:defRPr/>
            </a:pPr>
            <a:r>
              <a:rPr lang="en-US" dirty="0">
                <a:solidFill>
                  <a:prstClr val="black"/>
                </a:solidFill>
              </a:rPr>
              <a:t>---------------------------------------------------------------------------------</a:t>
            </a:r>
          </a:p>
          <a:p>
            <a:pPr defTabSz="931774">
              <a:defRPr/>
            </a:pPr>
            <a:endParaRPr lang="en-US" dirty="0">
              <a:solidFill>
                <a:prstClr val="black"/>
              </a:solidFill>
            </a:endParaRPr>
          </a:p>
          <a:p>
            <a:pPr defTabSz="931774">
              <a:defRPr/>
            </a:pPr>
            <a:r>
              <a:rPr lang="en-US" dirty="0">
                <a:solidFill>
                  <a:prstClr val="black"/>
                </a:solidFill>
              </a:rPr>
              <a:t>Thank you so much Marci, for so clearly  describing the </a:t>
            </a:r>
            <a:r>
              <a:rPr lang="en-US" dirty="0" smtClean="0">
                <a:solidFill>
                  <a:prstClr val="black"/>
                </a:solidFill>
              </a:rPr>
              <a:t>strategies for problem solving </a:t>
            </a:r>
            <a:r>
              <a:rPr lang="en-US" dirty="0">
                <a:solidFill>
                  <a:prstClr val="black"/>
                </a:solidFill>
              </a:rPr>
              <a:t>in  nursing homes.   That was </a:t>
            </a:r>
            <a:r>
              <a:rPr lang="en-US" dirty="0" smtClean="0">
                <a:solidFill>
                  <a:prstClr val="black"/>
                </a:solidFill>
              </a:rPr>
              <a:t>really excellent</a:t>
            </a:r>
            <a:r>
              <a:rPr lang="en-US" dirty="0">
                <a:solidFill>
                  <a:prstClr val="black"/>
                </a:solidFill>
              </a:rPr>
              <a:t>, and will be a valuable resource for our audience.</a:t>
            </a:r>
          </a:p>
          <a:p>
            <a:pPr defTabSz="931774">
              <a:defRPr/>
            </a:pPr>
            <a:endParaRPr lang="en-US" dirty="0">
              <a:solidFill>
                <a:prstClr val="black"/>
              </a:solidFill>
            </a:endParaRPr>
          </a:p>
          <a:p>
            <a:pPr defTabSz="931774">
              <a:defRPr/>
            </a:pPr>
            <a:r>
              <a:rPr lang="en-US" dirty="0">
                <a:solidFill>
                  <a:prstClr val="black"/>
                </a:solidFill>
              </a:rPr>
              <a:t>Thank you all for joining us – that concludes this educational session.</a:t>
            </a:r>
          </a:p>
          <a:p>
            <a:endParaRPr lang="en-US" i="1" dirty="0"/>
          </a:p>
          <a:p>
            <a:r>
              <a:rPr lang="en-US" i="1" dirty="0"/>
              <a:t> </a:t>
            </a:r>
          </a:p>
        </p:txBody>
      </p:sp>
      <p:sp>
        <p:nvSpPr>
          <p:cNvPr id="4" name="Slide Number Placeholder 3"/>
          <p:cNvSpPr>
            <a:spLocks noGrp="1"/>
          </p:cNvSpPr>
          <p:nvPr>
            <p:ph type="sldNum" sz="quarter" idx="10"/>
          </p:nvPr>
        </p:nvSpPr>
        <p:spPr/>
        <p:txBody>
          <a:bodyPr/>
          <a:lstStyle/>
          <a:p>
            <a:fld id="{459D8B9B-3016-42F8-83A7-4233E70E0CA9}"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371600"/>
            <a:ext cx="8229600" cy="4754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39078"/>
            <a:ext cx="8229600" cy="82772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71600"/>
            <a:ext cx="8229600" cy="4754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7" name="Straight Connector 6"/>
          <p:cNvCxnSpPr/>
          <p:nvPr userDrawn="1"/>
        </p:nvCxnSpPr>
        <p:spPr>
          <a:xfrm>
            <a:off x="533400" y="1143000"/>
            <a:ext cx="80772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629400" y="6172200"/>
            <a:ext cx="22987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chemeClr val="accent5"/>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5"/>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5"/>
        </a:buClr>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0"/>
            <a:ext cx="8009948" cy="2384425"/>
          </a:xfrm>
        </p:spPr>
        <p:txBody>
          <a:bodyPr>
            <a:noAutofit/>
          </a:bodyPr>
          <a:lstStyle/>
          <a:p>
            <a:pPr marL="0" marR="0">
              <a:spcBef>
                <a:spcPts val="0"/>
              </a:spcBef>
              <a:spcAft>
                <a:spcPts val="0"/>
              </a:spcAft>
            </a:pP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a:t/>
            </a:r>
            <a:br>
              <a:rPr lang="en-US" sz="4000" dirty="0"/>
            </a:br>
            <a:r>
              <a:rPr lang="en-US" sz="4000" dirty="0" smtClean="0"/>
              <a:t/>
            </a:r>
            <a:br>
              <a:rPr lang="en-US" sz="4000" dirty="0" smtClean="0"/>
            </a:br>
            <a:r>
              <a:rPr lang="en-US" sz="4000" dirty="0" smtClean="0"/>
              <a:t/>
            </a:r>
            <a:br>
              <a:rPr lang="en-US" sz="4000" dirty="0" smtClean="0"/>
            </a:br>
            <a:r>
              <a:rPr lang="en-US" sz="3200" b="0" dirty="0" smtClean="0">
                <a:latin typeface="Times New Roman" panose="02020603050405020304" pitchFamily="18" charset="0"/>
                <a:cs typeface="Times New Roman" panose="02020603050405020304" pitchFamily="18" charset="0"/>
              </a:rPr>
              <a:t>Strengthening </a:t>
            </a:r>
            <a:r>
              <a:rPr lang="en-US" sz="3200" b="0" dirty="0">
                <a:latin typeface="Times New Roman" panose="02020603050405020304" pitchFamily="18" charset="0"/>
                <a:cs typeface="Times New Roman" panose="02020603050405020304" pitchFamily="18" charset="0"/>
              </a:rPr>
              <a:t>Resident and Family Councils</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4000" dirty="0" smtClean="0"/>
              <a:t/>
            </a:r>
            <a:br>
              <a:rPr lang="en-US" sz="4000" dirty="0" smtClean="0"/>
            </a:br>
            <a:r>
              <a:rPr lang="en-US" sz="3800" dirty="0">
                <a:cs typeface="Andalus" pitchFamily="18" charset="-78"/>
              </a:rPr>
              <a:t>Problem Solving in </a:t>
            </a:r>
            <a:r>
              <a:rPr lang="en-US" sz="3800" dirty="0" smtClean="0">
                <a:cs typeface="Andalus" pitchFamily="18" charset="-78"/>
              </a:rPr>
              <a:t>Long-Term Care:</a:t>
            </a:r>
            <a:br>
              <a:rPr lang="en-US" sz="3800" dirty="0" smtClean="0">
                <a:cs typeface="Andalus" pitchFamily="18" charset="-78"/>
              </a:rPr>
            </a:br>
            <a:r>
              <a:rPr lang="en-US" sz="3000" dirty="0">
                <a:cs typeface="Andalus" pitchFamily="18" charset="-78"/>
              </a:rPr>
              <a:t/>
            </a:r>
            <a:br>
              <a:rPr lang="en-US" sz="3000" dirty="0">
                <a:cs typeface="Andalus" pitchFamily="18" charset="-78"/>
              </a:rPr>
            </a:br>
            <a:r>
              <a:rPr lang="en-US" sz="3000" dirty="0" smtClean="0">
                <a:cs typeface="Andalus" pitchFamily="18" charset="-78"/>
              </a:rPr>
              <a:t>Tips for effective complaint and grievance resolution</a:t>
            </a:r>
            <a:r>
              <a:rPr lang="en-US" sz="4000" dirty="0" smtClean="0">
                <a:cs typeface="Andalus" pitchFamily="18" charset="-78"/>
              </a:rPr>
              <a:t/>
            </a:r>
            <a:br>
              <a:rPr lang="en-US" sz="4000" dirty="0" smtClean="0">
                <a:cs typeface="Andalus" pitchFamily="18" charset="-78"/>
              </a:rPr>
            </a:br>
            <a:r>
              <a:rPr lang="en-US" sz="4000" dirty="0">
                <a:cs typeface="Andalus" pitchFamily="18" charset="-78"/>
              </a:rPr>
              <a:t/>
            </a:r>
            <a:br>
              <a:rPr lang="en-US" sz="4000" dirty="0">
                <a:cs typeface="Andalus" pitchFamily="18" charset="-78"/>
              </a:rPr>
            </a:br>
            <a:r>
              <a:rPr lang="en-US" sz="2800" dirty="0" smtClean="0">
                <a:cs typeface="Andalus" pitchFamily="18" charset="-78"/>
              </a:rPr>
              <a:t>November 2017</a:t>
            </a: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b="1" dirty="0" smtClean="0">
                <a:latin typeface="Times New Roman"/>
                <a:ea typeface="Times New Roman"/>
              </a:rPr>
              <a:t> </a:t>
            </a:r>
            <a:r>
              <a:rPr lang="en-US" sz="4000" b="1" dirty="0" smtClean="0">
                <a:latin typeface="Times New Roman" panose="02020603050405020304" pitchFamily="18" charset="0"/>
                <a:cs typeface="Times New Roman" panose="02020603050405020304" pitchFamily="18" charset="0"/>
              </a:rPr>
              <a:t/>
            </a:r>
            <a:br>
              <a:rPr lang="en-US" sz="4000" b="1"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62128"/>
            <a:ext cx="3641634" cy="93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2" y="496887"/>
            <a:ext cx="1103313"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345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457200" y="1981200"/>
            <a:ext cx="8229600" cy="3867150"/>
          </a:xfrm>
        </p:spPr>
        <p:txBody>
          <a:bodyPr/>
          <a:lstStyle/>
          <a:p>
            <a:pPr>
              <a:buFont typeface="Wingdings" panose="05000000000000000000" pitchFamily="2" charset="2"/>
              <a:buChar char="§"/>
            </a:pPr>
            <a:r>
              <a:rPr lang="en-US" sz="2800" dirty="0" smtClean="0"/>
              <a:t>Goals</a:t>
            </a:r>
          </a:p>
          <a:p>
            <a:pPr lvl="1">
              <a:buFont typeface="Wingdings" panose="05000000000000000000" pitchFamily="2" charset="2"/>
              <a:buChar char="§"/>
            </a:pPr>
            <a:r>
              <a:rPr lang="en-US" dirty="0" smtClean="0"/>
              <a:t>Engage residents and families</a:t>
            </a:r>
          </a:p>
          <a:p>
            <a:pPr lvl="1">
              <a:buFont typeface="Wingdings" panose="05000000000000000000" pitchFamily="2" charset="2"/>
              <a:buChar char="§"/>
            </a:pPr>
            <a:r>
              <a:rPr lang="en-US" dirty="0" smtClean="0"/>
              <a:t>Partner with nursing homes on improvement</a:t>
            </a:r>
          </a:p>
          <a:p>
            <a:pPr lvl="1">
              <a:buFont typeface="Wingdings" panose="05000000000000000000" pitchFamily="2" charset="2"/>
              <a:buChar char="§"/>
            </a:pPr>
            <a:r>
              <a:rPr lang="en-US" dirty="0" smtClean="0"/>
              <a:t>Improve quality of life for residents</a:t>
            </a:r>
          </a:p>
          <a:p>
            <a:pPr marL="0" indent="0">
              <a:buNone/>
            </a:pPr>
            <a:endParaRPr lang="en-US" sz="2800" dirty="0" smtClean="0"/>
          </a:p>
          <a:p>
            <a:pPr marL="914400" lvl="2" indent="0">
              <a:buNone/>
            </a:pPr>
            <a:endParaRPr lang="en-US" sz="2000" dirty="0" smtClean="0"/>
          </a:p>
        </p:txBody>
      </p:sp>
    </p:spTree>
    <p:extLst>
      <p:ext uri="{BB962C8B-B14F-4D97-AF65-F5344CB8AC3E}">
        <p14:creationId xmlns:p14="http://schemas.microsoft.com/office/powerpoint/2010/main" val="245156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3F063-B51B-4747-A93D-A9877CE3778B}"/>
              </a:ext>
            </a:extLst>
          </p:cNvPr>
          <p:cNvSpPr>
            <a:spLocks noGrp="1"/>
          </p:cNvSpPr>
          <p:nvPr>
            <p:ph type="ctrTitle"/>
          </p:nvPr>
        </p:nvSpPr>
        <p:spPr>
          <a:xfrm>
            <a:off x="381000" y="1371600"/>
            <a:ext cx="8229600" cy="2541431"/>
          </a:xfrm>
        </p:spPr>
        <p:txBody>
          <a:bodyPr>
            <a:normAutofit/>
          </a:bodyPr>
          <a:lstStyle/>
          <a:p>
            <a:r>
              <a:rPr lang="en-US" sz="3200" dirty="0">
                <a:cs typeface="Andalus" pitchFamily="18" charset="-78"/>
              </a:rPr>
              <a:t>Problem Solving in Long-Term </a:t>
            </a:r>
            <a:r>
              <a:rPr lang="en-US" sz="3200" dirty="0" smtClean="0">
                <a:cs typeface="Andalus" pitchFamily="18" charset="-78"/>
              </a:rPr>
              <a:t>Care:</a:t>
            </a:r>
            <a:br>
              <a:rPr lang="en-US" sz="3200" dirty="0" smtClean="0">
                <a:cs typeface="Andalus" pitchFamily="18" charset="-78"/>
              </a:rPr>
            </a:br>
            <a:r>
              <a:rPr lang="en-US" sz="3200" dirty="0">
                <a:cs typeface="Andalus" pitchFamily="18" charset="-78"/>
              </a:rPr>
              <a:t/>
            </a:r>
            <a:br>
              <a:rPr lang="en-US" sz="3200" dirty="0">
                <a:cs typeface="Andalus" pitchFamily="18" charset="-78"/>
              </a:rPr>
            </a:br>
            <a:r>
              <a:rPr lang="en-US" sz="3200" dirty="0" smtClean="0">
                <a:cs typeface="Andalus" pitchFamily="18" charset="-78"/>
              </a:rPr>
              <a:t>Tips for effective </a:t>
            </a:r>
            <a:r>
              <a:rPr lang="en-US" sz="3200" dirty="0">
                <a:cs typeface="Andalus" pitchFamily="18" charset="-78"/>
              </a:rPr>
              <a:t>complaint and grievance resolution</a:t>
            </a:r>
            <a:r>
              <a:rPr lang="en-US" sz="3200" dirty="0">
                <a:latin typeface="Andalus" pitchFamily="18" charset="-78"/>
                <a:cs typeface="Andalus" pitchFamily="18" charset="-78"/>
              </a:rPr>
              <a:t/>
            </a:r>
            <a:br>
              <a:rPr lang="en-US" sz="3200" dirty="0">
                <a:latin typeface="Andalus" pitchFamily="18" charset="-78"/>
                <a:cs typeface="Andalus" pitchFamily="18" charset="-78"/>
              </a:rPr>
            </a:br>
            <a:endParaRPr lang="en-US" sz="3000" dirty="0"/>
          </a:p>
        </p:txBody>
      </p:sp>
      <p:sp>
        <p:nvSpPr>
          <p:cNvPr id="3" name="Subtitle 2">
            <a:extLst>
              <a:ext uri="{FF2B5EF4-FFF2-40B4-BE49-F238E27FC236}">
                <a16:creationId xmlns:a16="http://schemas.microsoft.com/office/drawing/2014/main" xmlns="" id="{09E23940-E3AB-412C-9C56-4940363FBA3B}"/>
              </a:ext>
            </a:extLst>
          </p:cNvPr>
          <p:cNvSpPr>
            <a:spLocks noGrp="1"/>
          </p:cNvSpPr>
          <p:nvPr>
            <p:ph type="subTitle" idx="1"/>
          </p:nvPr>
        </p:nvSpPr>
        <p:spPr>
          <a:xfrm>
            <a:off x="1371600" y="4191000"/>
            <a:ext cx="6400800" cy="1752600"/>
          </a:xfrm>
        </p:spPr>
        <p:txBody>
          <a:bodyPr>
            <a:normAutofit fontScale="92500" lnSpcReduction="20000"/>
          </a:bodyPr>
          <a:lstStyle/>
          <a:p>
            <a:r>
              <a:rPr lang="en-US" dirty="0" smtClean="0">
                <a:solidFill>
                  <a:schemeClr val="tx1"/>
                </a:solidFill>
              </a:rPr>
              <a:t>Marci Cooley, LSW</a:t>
            </a:r>
          </a:p>
          <a:p>
            <a:r>
              <a:rPr lang="en-US" dirty="0" smtClean="0">
                <a:solidFill>
                  <a:schemeClr val="tx1"/>
                </a:solidFill>
              </a:rPr>
              <a:t> Former Local Ombudsman Program Director</a:t>
            </a:r>
            <a:endParaRPr lang="en-US" dirty="0">
              <a:solidFill>
                <a:schemeClr val="tx1"/>
              </a:solidFill>
            </a:endParaRPr>
          </a:p>
          <a:p>
            <a:r>
              <a:rPr lang="en-US" dirty="0"/>
              <a:t>    	</a:t>
            </a:r>
          </a:p>
          <a:p>
            <a:endParaRPr lang="en-US" dirty="0"/>
          </a:p>
        </p:txBody>
      </p:sp>
    </p:spTree>
    <p:extLst>
      <p:ext uri="{BB962C8B-B14F-4D97-AF65-F5344CB8AC3E}">
        <p14:creationId xmlns:p14="http://schemas.microsoft.com/office/powerpoint/2010/main" val="319181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2575" y="-76200"/>
            <a:ext cx="8610600" cy="1774825"/>
          </a:xfrm>
        </p:spPr>
        <p:txBody>
          <a:bodyPr/>
          <a:lstStyle/>
          <a:p>
            <a:r>
              <a:rPr lang="en-US" sz="4000" dirty="0" smtClean="0">
                <a:cs typeface="Andalus" pitchFamily="18" charset="-78"/>
              </a:rPr>
              <a:t>Problem Solving in Long-Term Care</a:t>
            </a:r>
            <a:r>
              <a:rPr lang="en-US" dirty="0" smtClean="0">
                <a:latin typeface="Andalus" pitchFamily="18" charset="-78"/>
                <a:cs typeface="Andalus" pitchFamily="18" charset="-78"/>
              </a:rPr>
              <a:t>:</a:t>
            </a:r>
            <a:endParaRPr lang="en-US" dirty="0">
              <a:latin typeface="Andalus" pitchFamily="18" charset="-78"/>
              <a:cs typeface="Andalus" pitchFamily="18" charset="-78"/>
            </a:endParaRPr>
          </a:p>
        </p:txBody>
      </p:sp>
      <p:sp>
        <p:nvSpPr>
          <p:cNvPr id="3" name="Subtitle 2"/>
          <p:cNvSpPr>
            <a:spLocks noGrp="1"/>
          </p:cNvSpPr>
          <p:nvPr>
            <p:ph type="subTitle" idx="1"/>
          </p:nvPr>
        </p:nvSpPr>
        <p:spPr>
          <a:xfrm>
            <a:off x="1387475" y="1676400"/>
            <a:ext cx="6400800" cy="3733800"/>
          </a:xfrm>
        </p:spPr>
        <p:txBody>
          <a:bodyPr/>
          <a:lstStyle/>
          <a:p>
            <a:r>
              <a:rPr lang="en-US" dirty="0" smtClean="0">
                <a:latin typeface="Andalus" pitchFamily="18" charset="-78"/>
                <a:cs typeface="Andalus" pitchFamily="18" charset="-78"/>
              </a:rPr>
              <a:t> </a:t>
            </a:r>
            <a:r>
              <a:rPr lang="en-US" sz="4000" dirty="0" smtClean="0">
                <a:solidFill>
                  <a:schemeClr val="tx1"/>
                </a:solidFill>
                <a:latin typeface="+mj-lt"/>
                <a:cs typeface="Andalus" pitchFamily="18" charset="-78"/>
              </a:rPr>
              <a:t>Tips for effective complaint and grievance resolution</a:t>
            </a:r>
            <a:endParaRPr lang="en-US" sz="4000" dirty="0">
              <a:solidFill>
                <a:schemeClr val="tx1"/>
              </a:solidFill>
              <a:latin typeface="+mj-lt"/>
              <a:cs typeface="Andalus" pitchFamily="18" charset="-78"/>
            </a:endParaRPr>
          </a:p>
        </p:txBody>
      </p:sp>
      <p:pic>
        <p:nvPicPr>
          <p:cNvPr id="1027" name="Picture 3" descr="C:\Users\User\AppData\Local\Microsoft\Windows\Temporary Internet Files\Content.IE5\GUZ8TWN1\Problem-Solving[1].jpg"/>
          <p:cNvPicPr>
            <a:picLocks noChangeAspect="1" noChangeArrowheads="1"/>
          </p:cNvPicPr>
          <p:nvPr/>
        </p:nvPicPr>
        <p:blipFill>
          <a:blip r:embed="rId3"/>
          <a:srcRect/>
          <a:stretch>
            <a:fillRect/>
          </a:stretch>
        </p:blipFill>
        <p:spPr bwMode="auto">
          <a:xfrm>
            <a:off x="2667000" y="3124200"/>
            <a:ext cx="3841750" cy="3109558"/>
          </a:xfrm>
          <a:prstGeom prst="rect">
            <a:avLst/>
          </a:prstGeom>
          <a:noFill/>
        </p:spPr>
      </p:pic>
    </p:spTree>
    <p:extLst>
      <p:ext uri="{BB962C8B-B14F-4D97-AF65-F5344CB8AC3E}">
        <p14:creationId xmlns:p14="http://schemas.microsoft.com/office/powerpoint/2010/main" val="3934136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6" name="Picture 4" descr="C:\Users\User\AppData\Local\Microsoft\Windows\Temporary Internet Files\Content.IE5\1N0V4GCG\slide-1-728[1].jpg"/>
          <p:cNvPicPr>
            <a:picLocks noChangeAspect="1" noChangeArrowheads="1"/>
          </p:cNvPicPr>
          <p:nvPr/>
        </p:nvPicPr>
        <p:blipFill>
          <a:blip r:embed="rId3"/>
          <a:srcRect/>
          <a:stretch>
            <a:fillRect/>
          </a:stretch>
        </p:blipFill>
        <p:spPr bwMode="auto">
          <a:xfrm>
            <a:off x="1371600" y="1524000"/>
            <a:ext cx="6426200" cy="4819651"/>
          </a:xfrm>
          <a:prstGeom prst="rect">
            <a:avLst/>
          </a:prstGeom>
          <a:noFill/>
        </p:spPr>
      </p:pic>
      <p:sp>
        <p:nvSpPr>
          <p:cNvPr id="3" name="Title 2"/>
          <p:cNvSpPr>
            <a:spLocks noGrp="1"/>
          </p:cNvSpPr>
          <p:nvPr>
            <p:ph type="title"/>
          </p:nvPr>
        </p:nvSpPr>
        <p:spPr/>
        <p:txBody>
          <a:bodyPr/>
          <a:lstStyle/>
          <a:p>
            <a:r>
              <a:rPr lang="en-US" dirty="0" smtClean="0"/>
              <a:t>Watch the related webinar</a:t>
            </a:r>
            <a:endParaRPr lang="en-US" dirty="0"/>
          </a:p>
        </p:txBody>
      </p:sp>
      <p:sp>
        <p:nvSpPr>
          <p:cNvPr id="2" name="TextBox 1"/>
          <p:cNvSpPr txBox="1"/>
          <p:nvPr/>
        </p:nvSpPr>
        <p:spPr>
          <a:xfrm>
            <a:off x="3200400" y="2057400"/>
            <a:ext cx="2514600" cy="1446550"/>
          </a:xfrm>
          <a:prstGeom prst="rect">
            <a:avLst/>
          </a:prstGeom>
          <a:solidFill>
            <a:schemeClr val="bg1">
              <a:lumMod val="75000"/>
            </a:schemeClr>
          </a:solidFill>
        </p:spPr>
        <p:txBody>
          <a:bodyPr wrap="square" rtlCol="0">
            <a:spAutoFit/>
          </a:bodyPr>
          <a:lstStyle/>
          <a:p>
            <a:r>
              <a:rPr lang="en-US" sz="4400" dirty="0" smtClean="0"/>
              <a:t>Resident Rights</a:t>
            </a:r>
          </a:p>
        </p:txBody>
      </p:sp>
    </p:spTree>
    <p:extLst>
      <p:ext uri="{BB962C8B-B14F-4D97-AF65-F5344CB8AC3E}">
        <p14:creationId xmlns:p14="http://schemas.microsoft.com/office/powerpoint/2010/main" val="3848166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AutoShape 2" descr="https://attachment.outlook.office.net/owa/mmal24@msn.com/service.svc/s/GetFileAttachment?id=AQMkADAwATczZmYBLTgxZTItOWFjMS0wMAItMDAKAEYAAAPvG4ver7ZhSLfP1H4JgmS5BwBOR4uow9BjQqV47oLU6Er%2BAAACAQkAAABOR4uow9BjQqV47oLU6Er%2BAAEVJW9hAAAAARIAEABQ1bLkCyHsTLOA28xadiSG&amp;X-OWA-CANARY=ju_h4ZbLZUiYeHuDdWccwMBXoXbIL9UYauswcagEeN2E0PsVC9yOnmWYx7_JGl55JzLAQMODGVA.&amp;token=eyJ0eXAiOiJKV1QiLCJhbGciOiJSUzI1NiIsIng1dCI6ImVuaDlCSnJWUFU1aWpWMXFqWmpWLWZMMmJjbyJ9.eyJ2ZXIiOiJFeGNoYW5nZS5DYWxsYmFjay5WMSIsImFwcGN0eHNlbmRlciI6Ik93YURvd25sb2FkQDg0ZGY5ZTdmLWU5ZjYtNDBhZi1iNDM1LWFhYWFhYWFhYWFhYSIsImFwcGN0eCI6IntcIm1zZXhjaHByb3RcIjpcIm93YVwiLFwicHJpbWFyeXNpZFwiOlwiUy0xLTI4MjctNDc1MTM1LTIxNzkxMTE2MTdcIixcInB1aWRcIjpcIjIwNDA2OTE0NjUyOTY1NzdcIixcIm9pZFwiOlwiMDAwNzNmZmYtODFlMi05YWMx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xMTE0OTc4NCwibmJmIjoxNTExMTQ5MTg0fQ.yVclualj6kwMLJPk9nFCLhOVmFtwA8LRBvQmwY2ODuxWUK2Os40YjM2FwdY_RvdvXXGJiZn1XJ35jgiM908ijbVHCKAuJuV8fzVSlzl39biqFifqtYtBX5X-lM8Hd7COPstjxAvVbUU0K__6Y7l1IhZGGouuqZT153ltpXeQut7_QvyDRXprXGkB1RalqRIagxSKBPiRX0r4jFGPHDNnC_JI-XpsDqfS7Ouloeo5VC-dpncZWPl2KkmeS6UJWrJ-oXoA7X2NIYULeIKQAQZY6xt8cacPUR4OmH59oIjAhjwA1PRevojHrk5Q9TOkLuY1I4BEuePcvv1CcgFm79oEGQ&amp;owa=outlook.live.com&amp;isc=1&amp;isImagePreview=True"/>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https://attachment.outlook.office.net/owa/mmal24@msn.com/service.svc/s/GetFileAttachment?id=AQMkADAwATczZmYBLTgxZTItOWFjMS0wMAItMDAKAEYAAAPvG4ver7ZhSLfP1H4JgmS5BwBOR4uow9BjQqV47oLU6Er%2BAAACAQkAAABOR4uow9BjQqV47oLU6Er%2BAAEVJW9hAAAAARIAEABQ1bLkCyHsTLOA28xadiSG&amp;X-OWA-CANARY=ju_h4ZbLZUiYeHuDdWccwMBXoXbIL9UYauswcagEeN2E0PsVC9yOnmWYx7_JGl55JzLAQMODGVA.&amp;token=eyJ0eXAiOiJKV1QiLCJhbGciOiJSUzI1NiIsIng1dCI6ImVuaDlCSnJWUFU1aWpWMXFqWmpWLWZMMmJjbyJ9.eyJ2ZXIiOiJFeGNoYW5nZS5DYWxsYmFjay5WMSIsImFwcGN0eHNlbmRlciI6Ik93YURvd25sb2FkQDg0ZGY5ZTdmLWU5ZjYtNDBhZi1iNDM1LWFhYWFhYWFhYWFhYSIsImFwcGN0eCI6IntcIm1zZXhjaHByb3RcIjpcIm93YVwiLFwicHJpbWFyeXNpZFwiOlwiUy0xLTI4MjctNDc1MTM1LTIxNzkxMTE2MTdcIixcInB1aWRcIjpcIjIwNDA2OTE0NjUyOTY1NzdcIixcIm9pZFwiOlwiMDAwNzNmZmYtODFlMi05YWMx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xMTE0OTc4NCwibmJmIjoxNTExMTQ5MTg0fQ.yVclualj6kwMLJPk9nFCLhOVmFtwA8LRBvQmwY2ODuxWUK2Os40YjM2FwdY_RvdvXXGJiZn1XJ35jgiM908ijbVHCKAuJuV8fzVSlzl39biqFifqtYtBX5X-lM8Hd7COPstjxAvVbUU0K__6Y7l1IhZGGouuqZT153ltpXeQut7_QvyDRXprXGkB1RalqRIagxSKBPiRX0r4jFGPHDNnC_JI-XpsDqfS7Ouloeo5VC-dpncZWPl2KkmeS6UJWrJ-oXoA7X2NIYULeIKQAQZY6xt8cacPUR4OmH59oIjAhjwA1PRevojHrk5Q9TOkLuY1I4BEuePcvv1CcgFm79oEGQ&amp;owa=outlook.live.com&amp;isc=1&amp;isImagePreview=True"/>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2" name="Picture 10" descr="C:\Users\User\AppData\Local\Microsoft\Windows\Temporary Internet Files\Content.IE5\GF01HQNU\good-choice-sign[1].jpg"/>
          <p:cNvPicPr>
            <a:picLocks noChangeAspect="1" noChangeArrowheads="1"/>
          </p:cNvPicPr>
          <p:nvPr/>
        </p:nvPicPr>
        <p:blipFill>
          <a:blip r:embed="rId3"/>
          <a:srcRect/>
          <a:stretch>
            <a:fillRect/>
          </a:stretch>
        </p:blipFill>
        <p:spPr bwMode="auto">
          <a:xfrm>
            <a:off x="2190750" y="1590675"/>
            <a:ext cx="4762500" cy="3676650"/>
          </a:xfrm>
          <a:prstGeom prst="rect">
            <a:avLst/>
          </a:prstGeom>
          <a:noFill/>
        </p:spPr>
      </p:pic>
      <p:sp>
        <p:nvSpPr>
          <p:cNvPr id="14" name="Title 13"/>
          <p:cNvSpPr>
            <a:spLocks noGrp="1"/>
          </p:cNvSpPr>
          <p:nvPr>
            <p:ph type="title"/>
          </p:nvPr>
        </p:nvSpPr>
        <p:spPr/>
        <p:txBody>
          <a:bodyPr>
            <a:normAutofit fontScale="90000"/>
          </a:bodyPr>
          <a:lstStyle/>
          <a:p>
            <a:r>
              <a:rPr lang="en-US" dirty="0" smtClean="0"/>
              <a:t>Choosing how to address a concern</a:t>
            </a:r>
            <a:endParaRPr lang="en-US" dirty="0"/>
          </a:p>
        </p:txBody>
      </p:sp>
    </p:spTree>
    <p:extLst>
      <p:ext uri="{BB962C8B-B14F-4D97-AF65-F5344CB8AC3E}">
        <p14:creationId xmlns:p14="http://schemas.microsoft.com/office/powerpoint/2010/main" val="364592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5" name="Picture 5" descr="C:\Users\User\AppData\Local\Microsoft\Windows\Temporary Internet Files\Content.IE5\GUZ8TWN1\14509940763_c0833f4e1c_b[1].jpg"/>
          <p:cNvPicPr>
            <a:picLocks noChangeAspect="1" noChangeArrowheads="1"/>
          </p:cNvPicPr>
          <p:nvPr/>
        </p:nvPicPr>
        <p:blipFill>
          <a:blip r:embed="rId3"/>
          <a:srcRect/>
          <a:stretch>
            <a:fillRect/>
          </a:stretch>
        </p:blipFill>
        <p:spPr bwMode="auto">
          <a:xfrm>
            <a:off x="762000" y="1371600"/>
            <a:ext cx="7432301" cy="4950014"/>
          </a:xfrm>
          <a:prstGeom prst="rect">
            <a:avLst/>
          </a:prstGeom>
          <a:noFill/>
        </p:spPr>
      </p:pic>
      <p:sp>
        <p:nvSpPr>
          <p:cNvPr id="3" name="Title 2"/>
          <p:cNvSpPr>
            <a:spLocks noGrp="1"/>
          </p:cNvSpPr>
          <p:nvPr>
            <p:ph type="title"/>
          </p:nvPr>
        </p:nvSpPr>
        <p:spPr/>
        <p:txBody>
          <a:bodyPr/>
          <a:lstStyle/>
          <a:p>
            <a:r>
              <a:rPr lang="en-US" dirty="0" smtClean="0"/>
              <a:t> Start with facility staff</a:t>
            </a:r>
            <a:endParaRPr lang="en-US" dirty="0"/>
          </a:p>
        </p:txBody>
      </p:sp>
    </p:spTree>
    <p:extLst>
      <p:ext uri="{BB962C8B-B14F-4D97-AF65-F5344CB8AC3E}">
        <p14:creationId xmlns:p14="http://schemas.microsoft.com/office/powerpoint/2010/main" val="3036395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56" name="Picture 12" descr="C:\Users\User\AppData\Local\Microsoft\Windows\Temporary Internet Files\Content.IE5\GUZ8TWN1\ombudsman[1].png"/>
          <p:cNvPicPr>
            <a:picLocks noChangeAspect="1" noChangeArrowheads="1"/>
          </p:cNvPicPr>
          <p:nvPr/>
        </p:nvPicPr>
        <p:blipFill>
          <a:blip r:embed="rId3"/>
          <a:srcRect/>
          <a:stretch>
            <a:fillRect/>
          </a:stretch>
        </p:blipFill>
        <p:spPr bwMode="auto">
          <a:xfrm>
            <a:off x="4026693" y="2762250"/>
            <a:ext cx="1090613" cy="1333500"/>
          </a:xfrm>
          <a:prstGeom prst="rect">
            <a:avLst/>
          </a:prstGeom>
          <a:noFill/>
        </p:spPr>
      </p:pic>
      <p:pic>
        <p:nvPicPr>
          <p:cNvPr id="6159" name="Picture 15" descr="C:\Users\User\AppData\Local\Microsoft\Windows\Temporary Internet Files\Content.IE5\1N0V4GCG\529242452_1280x720[1].jpg"/>
          <p:cNvPicPr>
            <a:picLocks noChangeAspect="1" noChangeArrowheads="1"/>
          </p:cNvPicPr>
          <p:nvPr/>
        </p:nvPicPr>
        <p:blipFill>
          <a:blip r:embed="rId4"/>
          <a:srcRect/>
          <a:stretch>
            <a:fillRect/>
          </a:stretch>
        </p:blipFill>
        <p:spPr bwMode="auto">
          <a:xfrm>
            <a:off x="838200" y="1295400"/>
            <a:ext cx="7477760" cy="4206240"/>
          </a:xfrm>
          <a:prstGeom prst="rect">
            <a:avLst/>
          </a:prstGeom>
          <a:noFill/>
        </p:spPr>
      </p:pic>
    </p:spTree>
    <p:extLst>
      <p:ext uri="{BB962C8B-B14F-4D97-AF65-F5344CB8AC3E}">
        <p14:creationId xmlns:p14="http://schemas.microsoft.com/office/powerpoint/2010/main" val="2440089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5400" dirty="0" smtClean="0">
                <a:cs typeface="Andalus" pitchFamily="18" charset="-78"/>
              </a:rPr>
              <a:t>Resident &amp; Family Council</a:t>
            </a:r>
            <a:endParaRPr lang="en-US" sz="5400" dirty="0">
              <a:cs typeface="Andalus" pitchFamily="18" charset="-78"/>
            </a:endParaRPr>
          </a:p>
        </p:txBody>
      </p:sp>
      <p:pic>
        <p:nvPicPr>
          <p:cNvPr id="10242" name="Picture 2" descr="C:\Users\User\AppData\Local\Microsoft\Windows\Temporary Internet Files\Content.IE5\GUZ8TWN1\sviluppo-in-studio-baroni-monitoraggio-progetti-project-manager[1].jpg"/>
          <p:cNvPicPr>
            <a:picLocks noChangeAspect="1" noChangeArrowheads="1"/>
          </p:cNvPicPr>
          <p:nvPr/>
        </p:nvPicPr>
        <p:blipFill>
          <a:blip r:embed="rId3"/>
          <a:srcRect/>
          <a:stretch>
            <a:fillRect/>
          </a:stretch>
        </p:blipFill>
        <p:spPr bwMode="auto">
          <a:xfrm>
            <a:off x="1447800" y="1447800"/>
            <a:ext cx="6096000" cy="4572000"/>
          </a:xfrm>
          <a:prstGeom prst="rect">
            <a:avLst/>
          </a:prstGeom>
          <a:noFill/>
        </p:spPr>
      </p:pic>
    </p:spTree>
    <p:extLst>
      <p:ext uri="{BB962C8B-B14F-4D97-AF65-F5344CB8AC3E}">
        <p14:creationId xmlns:p14="http://schemas.microsoft.com/office/powerpoint/2010/main" val="2625670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900" dirty="0" smtClean="0">
                <a:cs typeface="Andalus" pitchFamily="18" charset="-78"/>
              </a:rPr>
              <a:t>Care Plan Meetings</a:t>
            </a:r>
            <a:endParaRPr lang="en-US" sz="5900" dirty="0">
              <a:cs typeface="Andalus" pitchFamily="18" charset="-78"/>
            </a:endParaRPr>
          </a:p>
        </p:txBody>
      </p:sp>
      <p:pic>
        <p:nvPicPr>
          <p:cNvPr id="11270" name="Picture 6" descr="C:\Users\User\AppData\Local\Microsoft\Windows\Temporary Internet Files\Content.IE5\GUZ8TWN1\160614103741_1052[1].jpg"/>
          <p:cNvPicPr>
            <a:picLocks noChangeAspect="1" noChangeArrowheads="1"/>
          </p:cNvPicPr>
          <p:nvPr/>
        </p:nvPicPr>
        <p:blipFill>
          <a:blip r:embed="rId3"/>
          <a:srcRect/>
          <a:stretch>
            <a:fillRect/>
          </a:stretch>
        </p:blipFill>
        <p:spPr bwMode="auto">
          <a:xfrm>
            <a:off x="1828800" y="1752600"/>
            <a:ext cx="5483659" cy="3657600"/>
          </a:xfrm>
          <a:prstGeom prst="rect">
            <a:avLst/>
          </a:prstGeom>
          <a:noFill/>
        </p:spPr>
      </p:pic>
    </p:spTree>
    <p:extLst>
      <p:ext uri="{BB962C8B-B14F-4D97-AF65-F5344CB8AC3E}">
        <p14:creationId xmlns:p14="http://schemas.microsoft.com/office/powerpoint/2010/main" val="235143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000" dirty="0" smtClean="0">
                <a:cs typeface="Andalus" pitchFamily="18" charset="-78"/>
              </a:rPr>
              <a:t>Department of Public Health</a:t>
            </a:r>
            <a:endParaRPr lang="en-US" sz="5000" dirty="0">
              <a:cs typeface="Andalus" pitchFamily="18" charset="-78"/>
            </a:endParaRPr>
          </a:p>
        </p:txBody>
      </p:sp>
      <p:pic>
        <p:nvPicPr>
          <p:cNvPr id="12319" name="Picture 31" descr="C:\Users\User\AppData\Local\Microsoft\Windows\Temporary Internet Files\Content.IE5\1N13BRR2\a4[1].jpg"/>
          <p:cNvPicPr>
            <a:picLocks noChangeAspect="1" noChangeArrowheads="1"/>
          </p:cNvPicPr>
          <p:nvPr/>
        </p:nvPicPr>
        <p:blipFill>
          <a:blip r:embed="rId3"/>
          <a:srcRect/>
          <a:stretch>
            <a:fillRect/>
          </a:stretch>
        </p:blipFill>
        <p:spPr bwMode="auto">
          <a:xfrm>
            <a:off x="1397000" y="1524000"/>
            <a:ext cx="6350000" cy="3810000"/>
          </a:xfrm>
          <a:prstGeom prst="rect">
            <a:avLst/>
          </a:prstGeom>
          <a:noFill/>
        </p:spPr>
      </p:pic>
    </p:spTree>
    <p:extLst>
      <p:ext uri="{BB962C8B-B14F-4D97-AF65-F5344CB8AC3E}">
        <p14:creationId xmlns:p14="http://schemas.microsoft.com/office/powerpoint/2010/main" val="3027023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cs typeface="Andalus" pitchFamily="18" charset="-78"/>
              </a:rPr>
              <a:t>R</a:t>
            </a:r>
            <a:r>
              <a:rPr lang="en-US" dirty="0" smtClean="0">
                <a:cs typeface="Andalus" pitchFamily="18" charset="-78"/>
              </a:rPr>
              <a:t>ecap</a:t>
            </a:r>
            <a:endParaRPr lang="en-US" dirty="0">
              <a:cs typeface="Andalus" pitchFamily="18" charset="-78"/>
            </a:endParaRPr>
          </a:p>
        </p:txBody>
      </p:sp>
      <p:sp>
        <p:nvSpPr>
          <p:cNvPr id="8" name="Content Placeholder 7"/>
          <p:cNvSpPr>
            <a:spLocks noGrp="1"/>
          </p:cNvSpPr>
          <p:nvPr>
            <p:ph idx="1"/>
          </p:nvPr>
        </p:nvSpPr>
        <p:spPr/>
        <p:txBody>
          <a:bodyPr/>
          <a:lstStyle/>
          <a:p>
            <a:pPr marL="514350" indent="-514350">
              <a:buFont typeface="+mj-lt"/>
              <a:buAutoNum type="arabicPeriod"/>
            </a:pPr>
            <a:endParaRPr lang="en-US" dirty="0" smtClean="0">
              <a:latin typeface="Andalus" pitchFamily="18" charset="-78"/>
              <a:cs typeface="Andalus" pitchFamily="18" charset="-78"/>
            </a:endParaRPr>
          </a:p>
          <a:p>
            <a:pPr marL="514350" indent="-514350">
              <a:buFont typeface="+mj-lt"/>
              <a:buAutoNum type="arabicPeriod"/>
            </a:pPr>
            <a:r>
              <a:rPr lang="en-US" dirty="0" smtClean="0">
                <a:latin typeface="+mj-lt"/>
                <a:cs typeface="Andalus" pitchFamily="18" charset="-78"/>
              </a:rPr>
              <a:t>Staff</a:t>
            </a:r>
          </a:p>
          <a:p>
            <a:pPr marL="514350" indent="-514350">
              <a:buFont typeface="+mj-lt"/>
              <a:buAutoNum type="arabicPeriod"/>
            </a:pPr>
            <a:r>
              <a:rPr lang="en-US" dirty="0" smtClean="0">
                <a:latin typeface="+mj-lt"/>
                <a:cs typeface="Andalus" pitchFamily="18" charset="-78"/>
              </a:rPr>
              <a:t>Ombudsman</a:t>
            </a:r>
          </a:p>
          <a:p>
            <a:pPr marL="514350" indent="-514350">
              <a:buFont typeface="+mj-lt"/>
              <a:buAutoNum type="arabicPeriod"/>
            </a:pPr>
            <a:r>
              <a:rPr lang="en-US" dirty="0" smtClean="0">
                <a:latin typeface="+mj-lt"/>
                <a:cs typeface="Andalus" pitchFamily="18" charset="-78"/>
              </a:rPr>
              <a:t>Resident and/or Family Council</a:t>
            </a:r>
          </a:p>
          <a:p>
            <a:pPr marL="514350" indent="-514350">
              <a:buFont typeface="+mj-lt"/>
              <a:buAutoNum type="arabicPeriod"/>
            </a:pPr>
            <a:r>
              <a:rPr lang="en-US" dirty="0" smtClean="0">
                <a:latin typeface="+mj-lt"/>
                <a:cs typeface="Andalus" pitchFamily="18" charset="-78"/>
              </a:rPr>
              <a:t>Care Plan Meetings</a:t>
            </a:r>
          </a:p>
          <a:p>
            <a:pPr marL="514350" indent="-514350">
              <a:buFont typeface="+mj-lt"/>
              <a:buAutoNum type="arabicPeriod"/>
            </a:pPr>
            <a:r>
              <a:rPr lang="en-US" dirty="0" smtClean="0">
                <a:latin typeface="+mj-lt"/>
                <a:cs typeface="Andalus" pitchFamily="18" charset="-78"/>
              </a:rPr>
              <a:t>The Department of Public Health </a:t>
            </a:r>
          </a:p>
          <a:p>
            <a:pPr>
              <a:buNone/>
            </a:pPr>
            <a:endParaRPr lang="en-US" dirty="0" smtClean="0">
              <a:latin typeface="Andalus" pitchFamily="18" charset="-78"/>
              <a:cs typeface="Andalus" pitchFamily="18" charset="-78"/>
            </a:endParaRPr>
          </a:p>
          <a:p>
            <a:endParaRPr lang="en-US" dirty="0">
              <a:latin typeface="Andalus" pitchFamily="18" charset="-78"/>
              <a:cs typeface="Andalus" pitchFamily="18" charset="-78"/>
            </a:endParaRPr>
          </a:p>
        </p:txBody>
      </p:sp>
      <p:pic>
        <p:nvPicPr>
          <p:cNvPr id="9" name="Picture 2" descr="C:\Users\User\AppData\Local\Microsoft\Windows\Temporary Internet Files\Content.IE5\GF01HQNU\summary[1].jpg"/>
          <p:cNvPicPr>
            <a:picLocks noChangeAspect="1" noChangeArrowheads="1"/>
          </p:cNvPicPr>
          <p:nvPr/>
        </p:nvPicPr>
        <p:blipFill>
          <a:blip r:embed="rId3"/>
          <a:srcRect/>
          <a:stretch>
            <a:fillRect/>
          </a:stretch>
        </p:blipFill>
        <p:spPr bwMode="auto">
          <a:xfrm>
            <a:off x="5562600" y="304800"/>
            <a:ext cx="3369470" cy="2767531"/>
          </a:xfrm>
          <a:prstGeom prst="rect">
            <a:avLst/>
          </a:prstGeom>
          <a:noFill/>
        </p:spPr>
      </p:pic>
    </p:spTree>
    <p:extLst>
      <p:ext uri="{BB962C8B-B14F-4D97-AF65-F5344CB8AC3E}">
        <p14:creationId xmlns:p14="http://schemas.microsoft.com/office/powerpoint/2010/main" val="4189122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68362"/>
          </a:xfrm>
        </p:spPr>
        <p:txBody>
          <a:bodyPr/>
          <a:lstStyle/>
          <a:p>
            <a:r>
              <a:rPr lang="en-US" dirty="0" smtClean="0">
                <a:cs typeface="Andalus" pitchFamily="18" charset="-78"/>
              </a:rPr>
              <a:t>Contact and Resources </a:t>
            </a:r>
            <a:endParaRPr lang="en-US" dirty="0">
              <a:cs typeface="Andalus" pitchFamily="18" charset="-78"/>
            </a:endParaRPr>
          </a:p>
        </p:txBody>
      </p:sp>
      <p:sp>
        <p:nvSpPr>
          <p:cNvPr id="3" name="Content Placeholder 2"/>
          <p:cNvSpPr>
            <a:spLocks noGrp="1"/>
          </p:cNvSpPr>
          <p:nvPr>
            <p:ph idx="1"/>
          </p:nvPr>
        </p:nvSpPr>
        <p:spPr>
          <a:xfrm>
            <a:off x="381000" y="1371600"/>
            <a:ext cx="8229600" cy="4754563"/>
          </a:xfrm>
        </p:spPr>
        <p:txBody>
          <a:bodyPr>
            <a:normAutofit/>
          </a:bodyPr>
          <a:lstStyle/>
          <a:p>
            <a:r>
              <a:rPr lang="en-US" dirty="0" smtClean="0">
                <a:latin typeface="+mj-lt"/>
                <a:cs typeface="Andalus" pitchFamily="18" charset="-78"/>
              </a:rPr>
              <a:t>Staff can be found at the long-term care facility. </a:t>
            </a:r>
          </a:p>
          <a:p>
            <a:r>
              <a:rPr lang="en-US" dirty="0" smtClean="0">
                <a:latin typeface="+mj-lt"/>
                <a:cs typeface="Andalus" pitchFamily="18" charset="-78"/>
              </a:rPr>
              <a:t>Massachusetts Ombudsman Program                   1-800-243-4636</a:t>
            </a:r>
          </a:p>
          <a:p>
            <a:r>
              <a:rPr lang="en-US" dirty="0" smtClean="0">
                <a:latin typeface="+mj-lt"/>
                <a:cs typeface="Andalus" pitchFamily="18" charset="-78"/>
              </a:rPr>
              <a:t>The Department of Public Health                         call: 1-800-462-5540 or fax: </a:t>
            </a:r>
            <a:r>
              <a:rPr lang="en-US" dirty="0" smtClean="0"/>
              <a:t>(617) 753-8165</a:t>
            </a:r>
          </a:p>
          <a:p>
            <a:endParaRPr lang="en-US" smtClean="0">
              <a:latin typeface="+mj-lt"/>
              <a:cs typeface="Andalus" pitchFamily="18" charset="-78"/>
            </a:endParaRPr>
          </a:p>
          <a:p>
            <a:r>
              <a:rPr lang="en-US" smtClean="0">
                <a:latin typeface="+mj-lt"/>
                <a:cs typeface="Andalus" pitchFamily="18" charset="-78"/>
              </a:rPr>
              <a:t>Resources</a:t>
            </a:r>
            <a:endParaRPr lang="en-US" dirty="0" smtClean="0">
              <a:latin typeface="+mj-lt"/>
              <a:cs typeface="Andalus" pitchFamily="18" charset="-78"/>
            </a:endParaRPr>
          </a:p>
          <a:p>
            <a:pPr marL="0" indent="0">
              <a:buNone/>
            </a:pPr>
            <a:endParaRPr lang="en-US" dirty="0" smtClean="0">
              <a:solidFill>
                <a:schemeClr val="tx2">
                  <a:lumMod val="60000"/>
                  <a:lumOff val="40000"/>
                </a:schemeClr>
              </a:solidFill>
              <a:latin typeface="+mj-lt"/>
              <a:cs typeface="Andalus" pitchFamily="18" charset="-78"/>
            </a:endParaRPr>
          </a:p>
          <a:p>
            <a:endParaRPr lang="en-US" dirty="0">
              <a:latin typeface="Andalus" pitchFamily="18" charset="-78"/>
              <a:cs typeface="Andalus" pitchFamily="18" charset="-78"/>
            </a:endParaRPr>
          </a:p>
        </p:txBody>
      </p:sp>
    </p:spTree>
    <p:extLst>
      <p:ext uri="{BB962C8B-B14F-4D97-AF65-F5344CB8AC3E}">
        <p14:creationId xmlns:p14="http://schemas.microsoft.com/office/powerpoint/2010/main" val="144106689"/>
      </p:ext>
    </p:extLst>
  </p:cSld>
  <p:clrMapOvr>
    <a:masterClrMapping/>
  </p:clrMapOvr>
</p:sld>
</file>

<file path=ppt/theme/theme1.xml><?xml version="1.0" encoding="utf-8"?>
<a:theme xmlns:a="http://schemas.openxmlformats.org/drawingml/2006/main" name="Blank">
  <a:themeElements>
    <a:clrScheme name="Custom 11">
      <a:dk1>
        <a:srgbClr val="000000"/>
      </a:dk1>
      <a:lt1>
        <a:srgbClr val="FFFFFF"/>
      </a:lt1>
      <a:dk2>
        <a:srgbClr val="000000"/>
      </a:dk2>
      <a:lt2>
        <a:srgbClr val="808080"/>
      </a:lt2>
      <a:accent1>
        <a:srgbClr val="FF0000"/>
      </a:accent1>
      <a:accent2>
        <a:srgbClr val="FF0000"/>
      </a:accent2>
      <a:accent3>
        <a:srgbClr val="FFFFFF"/>
      </a:accent3>
      <a:accent4>
        <a:srgbClr val="000000"/>
      </a:accent4>
      <a:accent5>
        <a:srgbClr val="FF0000"/>
      </a:accent5>
      <a:accent6>
        <a:srgbClr val="E70000"/>
      </a:accent6>
      <a:hlink>
        <a:srgbClr val="5959FE"/>
      </a:hlink>
      <a:folHlink>
        <a:srgbClr val="B2B2B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June 2017 Session Designing Meaningful Conversations 5 12 17</Template>
  <TotalTime>1228</TotalTime>
  <Words>2738</Words>
  <Application>Microsoft Office PowerPoint</Application>
  <PresentationFormat>On-screen Show (4:3)</PresentationFormat>
  <Paragraphs>152</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Blank</vt:lpstr>
      <vt:lpstr>       Strengthening Resident and Family Councils  Problem Solving in Long-Term Care:  Tips for effective complaint and grievance resolution  November 2017     </vt:lpstr>
      <vt:lpstr>Introduction</vt:lpstr>
      <vt:lpstr>Problem Solving in Long-Term Care:  Tips for effective complaint and grievance resolution </vt:lpstr>
      <vt:lpstr>Problem Solving in Long-Term Care:</vt:lpstr>
      <vt:lpstr>Watch the related webinar</vt:lpstr>
      <vt:lpstr>Choosing how to address a concern</vt:lpstr>
      <vt:lpstr> Start with facility staff</vt:lpstr>
      <vt:lpstr>PowerPoint Presentation</vt:lpstr>
      <vt:lpstr>Resident &amp; Family Council</vt:lpstr>
      <vt:lpstr>Care Plan Meetings</vt:lpstr>
      <vt:lpstr>Department of Public Health</vt:lpstr>
      <vt:lpstr>Recap</vt:lpstr>
      <vt:lpstr>Contact and Resources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Biocchi</dc:creator>
  <cp:lastModifiedBy>Emily Biocchi</cp:lastModifiedBy>
  <cp:revision>66</cp:revision>
  <cp:lastPrinted>2017-12-06T14:22:42Z</cp:lastPrinted>
  <dcterms:created xsi:type="dcterms:W3CDTF">2017-09-27T13:51:58Z</dcterms:created>
  <dcterms:modified xsi:type="dcterms:W3CDTF">2018-03-08T18:02:30Z</dcterms:modified>
</cp:coreProperties>
</file>